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2"/>
  </p:notesMasterIdLst>
  <p:handoutMasterIdLst>
    <p:handoutMasterId r:id="rId133"/>
  </p:handoutMasterIdLst>
  <p:sldIdLst>
    <p:sldId id="917" r:id="rId3"/>
    <p:sldId id="1970" r:id="rId4"/>
    <p:sldId id="1859" r:id="rId5"/>
    <p:sldId id="1860" r:id="rId6"/>
    <p:sldId id="1861" r:id="rId7"/>
    <p:sldId id="1862" r:id="rId8"/>
    <p:sldId id="2027" r:id="rId9"/>
    <p:sldId id="1863" r:id="rId10"/>
    <p:sldId id="2028" r:id="rId11"/>
    <p:sldId id="1913" r:id="rId12"/>
    <p:sldId id="1914" r:id="rId13"/>
    <p:sldId id="1915" r:id="rId14"/>
    <p:sldId id="1916" r:id="rId15"/>
    <p:sldId id="1917" r:id="rId16"/>
    <p:sldId id="1918" r:id="rId17"/>
    <p:sldId id="1919" r:id="rId18"/>
    <p:sldId id="1921" r:id="rId19"/>
    <p:sldId id="1924" r:id="rId20"/>
    <p:sldId id="959" r:id="rId21"/>
    <p:sldId id="971" r:id="rId22"/>
    <p:sldId id="1965" r:id="rId23"/>
    <p:sldId id="1977" r:id="rId24"/>
    <p:sldId id="1978" r:id="rId25"/>
    <p:sldId id="1979" r:id="rId26"/>
    <p:sldId id="1980" r:id="rId27"/>
    <p:sldId id="1981" r:id="rId28"/>
    <p:sldId id="1982" r:id="rId29"/>
    <p:sldId id="1983" r:id="rId30"/>
    <p:sldId id="1984" r:id="rId31"/>
    <p:sldId id="1985" r:id="rId32"/>
    <p:sldId id="1986" r:id="rId33"/>
    <p:sldId id="1987" r:id="rId34"/>
    <p:sldId id="1971" r:id="rId35"/>
    <p:sldId id="1988" r:id="rId36"/>
    <p:sldId id="1989" r:id="rId37"/>
    <p:sldId id="1990" r:id="rId38"/>
    <p:sldId id="1991" r:id="rId39"/>
    <p:sldId id="1992" r:id="rId40"/>
    <p:sldId id="1993" r:id="rId41"/>
    <p:sldId id="1994" r:id="rId42"/>
    <p:sldId id="1995" r:id="rId43"/>
    <p:sldId id="1996" r:id="rId44"/>
    <p:sldId id="1997" r:id="rId45"/>
    <p:sldId id="1998" r:id="rId46"/>
    <p:sldId id="1999" r:id="rId47"/>
    <p:sldId id="2000" r:id="rId48"/>
    <p:sldId id="2001" r:id="rId49"/>
    <p:sldId id="2002" r:id="rId50"/>
    <p:sldId id="2003" r:id="rId51"/>
    <p:sldId id="2004" r:id="rId52"/>
    <p:sldId id="2005" r:id="rId53"/>
    <p:sldId id="2006" r:id="rId54"/>
    <p:sldId id="2007" r:id="rId55"/>
    <p:sldId id="2008" r:id="rId56"/>
    <p:sldId id="2009" r:id="rId57"/>
    <p:sldId id="2010" r:id="rId58"/>
    <p:sldId id="2011" r:id="rId59"/>
    <p:sldId id="2012" r:id="rId60"/>
    <p:sldId id="2013" r:id="rId61"/>
    <p:sldId id="2014" r:id="rId62"/>
    <p:sldId id="2015" r:id="rId63"/>
    <p:sldId id="2016" r:id="rId64"/>
    <p:sldId id="2019" r:id="rId65"/>
    <p:sldId id="2020" r:id="rId66"/>
    <p:sldId id="2021" r:id="rId67"/>
    <p:sldId id="2022" r:id="rId68"/>
    <p:sldId id="2023" r:id="rId69"/>
    <p:sldId id="2024" r:id="rId70"/>
    <p:sldId id="2025" r:id="rId71"/>
    <p:sldId id="2026" r:id="rId72"/>
    <p:sldId id="1964" r:id="rId73"/>
    <p:sldId id="269" r:id="rId74"/>
    <p:sldId id="396" r:id="rId75"/>
    <p:sldId id="281" r:id="rId76"/>
    <p:sldId id="282" r:id="rId77"/>
    <p:sldId id="898" r:id="rId78"/>
    <p:sldId id="899" r:id="rId79"/>
    <p:sldId id="397" r:id="rId80"/>
    <p:sldId id="390" r:id="rId81"/>
    <p:sldId id="391" r:id="rId82"/>
    <p:sldId id="1936" r:id="rId83"/>
    <p:sldId id="1826" r:id="rId84"/>
    <p:sldId id="1937" r:id="rId85"/>
    <p:sldId id="1940" r:id="rId86"/>
    <p:sldId id="1976" r:id="rId87"/>
    <p:sldId id="333" r:id="rId88"/>
    <p:sldId id="608" r:id="rId89"/>
    <p:sldId id="574" r:id="rId90"/>
    <p:sldId id="307" r:id="rId91"/>
    <p:sldId id="609" r:id="rId92"/>
    <p:sldId id="610" r:id="rId93"/>
    <p:sldId id="1973" r:id="rId94"/>
    <p:sldId id="887" r:id="rId95"/>
    <p:sldId id="854" r:id="rId96"/>
    <p:sldId id="855" r:id="rId97"/>
    <p:sldId id="878" r:id="rId98"/>
    <p:sldId id="337" r:id="rId99"/>
    <p:sldId id="841" r:id="rId100"/>
    <p:sldId id="840" r:id="rId101"/>
    <p:sldId id="858" r:id="rId102"/>
    <p:sldId id="399" r:id="rId103"/>
    <p:sldId id="1942" r:id="rId104"/>
    <p:sldId id="392" r:id="rId105"/>
    <p:sldId id="419" r:id="rId106"/>
    <p:sldId id="417" r:id="rId107"/>
    <p:sldId id="404" r:id="rId108"/>
    <p:sldId id="405" r:id="rId109"/>
    <p:sldId id="365" r:id="rId110"/>
    <p:sldId id="366" r:id="rId111"/>
    <p:sldId id="1975" r:id="rId112"/>
    <p:sldId id="883" r:id="rId113"/>
    <p:sldId id="1955" r:id="rId114"/>
    <p:sldId id="1956" r:id="rId115"/>
    <p:sldId id="1953" r:id="rId116"/>
    <p:sldId id="597" r:id="rId117"/>
    <p:sldId id="598" r:id="rId118"/>
    <p:sldId id="599" r:id="rId119"/>
    <p:sldId id="1853" r:id="rId120"/>
    <p:sldId id="1854" r:id="rId121"/>
    <p:sldId id="1855" r:id="rId122"/>
    <p:sldId id="886" r:id="rId123"/>
    <p:sldId id="335" r:id="rId124"/>
    <p:sldId id="332" r:id="rId125"/>
    <p:sldId id="1943" r:id="rId126"/>
    <p:sldId id="398" r:id="rId127"/>
    <p:sldId id="1856" r:id="rId128"/>
    <p:sldId id="1857" r:id="rId129"/>
    <p:sldId id="1858" r:id="rId130"/>
    <p:sldId id="298" r:id="rId1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a:srgbClr val="002060"/>
    <a:srgbClr val="3A4A6A"/>
    <a:srgbClr val="0000FF"/>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52" autoAdjust="0"/>
    <p:restoredTop sz="94660"/>
  </p:normalViewPr>
  <p:slideViewPr>
    <p:cSldViewPr snapToGrid="0">
      <p:cViewPr varScale="1">
        <p:scale>
          <a:sx n="66" d="100"/>
          <a:sy n="66" d="100"/>
        </p:scale>
        <p:origin x="-120" y="-864"/>
      </p:cViewPr>
      <p:guideLst>
        <p:guide orient="horz" pos="2160"/>
        <p:guide pos="3840"/>
      </p:guideLst>
    </p:cSldViewPr>
  </p:slideViewPr>
  <p:notesTextViewPr>
    <p:cViewPr>
      <p:scale>
        <a:sx n="1" d="1"/>
        <a:sy n="1" d="1"/>
      </p:scale>
      <p:origin x="0" y="0"/>
    </p:cViewPr>
  </p:notesTextViewPr>
  <p:sorterViewPr>
    <p:cViewPr>
      <p:scale>
        <a:sx n="75" d="100"/>
        <a:sy n="75" d="100"/>
      </p:scale>
      <p:origin x="0" y="-23120"/>
    </p:cViewPr>
  </p:sorterViewPr>
  <p:notesViewPr>
    <p:cSldViewPr snapToGrid="0">
      <p:cViewPr varScale="1">
        <p:scale>
          <a:sx n="76" d="100"/>
          <a:sy n="76" d="100"/>
        </p:scale>
        <p:origin x="2632" y="4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94612-7F83-4321-B18E-ED96F503068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CE2AAF46-677B-407E-AE81-99014A03DB07}">
      <dgm:prSet phldrT="[文本]"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altLang="en-US" sz="2000" b="1" dirty="0"/>
            <a:t>第一部分</a:t>
          </a:r>
          <a:endParaRPr lang="en-US" altLang="zh-CN" sz="2000" b="1" dirty="0"/>
        </a:p>
        <a:p>
          <a:r>
            <a:rPr lang="zh-CN" altLang="en-US" sz="2000" b="1" dirty="0"/>
            <a:t>迈入新时代 适应新常态</a:t>
          </a:r>
          <a:endParaRPr lang="en-US" altLang="zh-CN" sz="2000" b="1" dirty="0"/>
        </a:p>
        <a:p>
          <a:r>
            <a:rPr lang="zh-CN" altLang="zh-CN" sz="2000" b="1" dirty="0"/>
            <a:t>研究新需求 开发新供给</a:t>
          </a:r>
        </a:p>
      </dgm:t>
    </dgm:pt>
    <dgm:pt modelId="{5E03B35D-53B6-4C4B-A7EA-5BEC010E7DE3}" type="parTrans" cxnId="{DBACDF31-57A5-445D-BC8A-B274EA9F8627}">
      <dgm:prSet/>
      <dgm:spPr/>
      <dgm:t>
        <a:bodyPr/>
        <a:lstStyle/>
        <a:p>
          <a:endParaRPr lang="zh-CN" altLang="en-US"/>
        </a:p>
      </dgm:t>
    </dgm:pt>
    <dgm:pt modelId="{C2E5B84F-703F-46FB-A89A-DDEC721F303C}" type="sibTrans" cxnId="{DBACDF31-57A5-445D-BC8A-B274EA9F8627}">
      <dgm:prSet/>
      <dgm:spPr/>
      <dgm:t>
        <a:bodyPr/>
        <a:lstStyle/>
        <a:p>
          <a:endParaRPr lang="zh-CN" altLang="en-US"/>
        </a:p>
      </dgm:t>
    </dgm:pt>
    <dgm:pt modelId="{EA762B6A-A459-4BD5-98A9-2A92D5E0B073}">
      <dgm:prSet phldrT="[文本]" custT="1"/>
      <dgm:spPr/>
      <dgm:t>
        <a:bodyPr/>
        <a:lstStyle/>
        <a:p>
          <a:pPr>
            <a:buFontTx/>
            <a:buNone/>
          </a:pPr>
          <a:r>
            <a:rPr lang="zh-CN" altLang="en-US" sz="2000" b="1" dirty="0"/>
            <a:t>一、宏观经济环境</a:t>
          </a:r>
        </a:p>
      </dgm:t>
    </dgm:pt>
    <dgm:pt modelId="{885D6E7F-B274-4018-AC52-70F44E1EE74D}" type="parTrans" cxnId="{140E4BDA-C453-4711-B3AE-BF9FA165B4EC}">
      <dgm:prSet/>
      <dgm:spPr/>
      <dgm:t>
        <a:bodyPr/>
        <a:lstStyle/>
        <a:p>
          <a:endParaRPr lang="zh-CN" altLang="en-US"/>
        </a:p>
      </dgm:t>
    </dgm:pt>
    <dgm:pt modelId="{401C9510-B149-426A-AD30-7AC48BFEBAC2}" type="sibTrans" cxnId="{140E4BDA-C453-4711-B3AE-BF9FA165B4EC}">
      <dgm:prSet/>
      <dgm:spPr/>
      <dgm:t>
        <a:bodyPr/>
        <a:lstStyle/>
        <a:p>
          <a:endParaRPr lang="zh-CN" altLang="en-US"/>
        </a:p>
      </dgm:t>
    </dgm:pt>
    <dgm:pt modelId="{A1E58244-8C0C-4236-A2DB-6A748A8A3583}">
      <dgm:prSet phldrT="[文本]"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altLang="en-US" sz="2000" b="1" dirty="0"/>
            <a:t>第二部分</a:t>
          </a:r>
          <a:endParaRPr lang="en-US" altLang="zh-CN" sz="2000" b="1" dirty="0"/>
        </a:p>
        <a:p>
          <a:r>
            <a:rPr lang="zh-CN" altLang="zh-CN" sz="2000" b="1" dirty="0"/>
            <a:t>智能制造提升供给能力</a:t>
          </a:r>
          <a:endParaRPr lang="en-US" altLang="zh-CN" sz="2000" b="1" dirty="0"/>
        </a:p>
        <a:p>
          <a:r>
            <a:rPr lang="zh-CN" altLang="zh-CN" sz="2000" b="1" dirty="0"/>
            <a:t>品牌发展实现价值创造</a:t>
          </a:r>
          <a:endParaRPr lang="en-US" altLang="zh-CN" sz="1800" b="1" dirty="0"/>
        </a:p>
      </dgm:t>
    </dgm:pt>
    <dgm:pt modelId="{033D09B8-5DB6-405A-B0B0-53561BDB2528}" type="parTrans" cxnId="{915D1437-030A-4110-A36C-67B1D6FBBA0F}">
      <dgm:prSet/>
      <dgm:spPr/>
      <dgm:t>
        <a:bodyPr/>
        <a:lstStyle/>
        <a:p>
          <a:endParaRPr lang="zh-CN" altLang="en-US"/>
        </a:p>
      </dgm:t>
    </dgm:pt>
    <dgm:pt modelId="{534F3DE8-6BEA-4659-BFC7-D0D3E0DAF9C4}" type="sibTrans" cxnId="{915D1437-030A-4110-A36C-67B1D6FBBA0F}">
      <dgm:prSet/>
      <dgm:spPr/>
      <dgm:t>
        <a:bodyPr/>
        <a:lstStyle/>
        <a:p>
          <a:endParaRPr lang="zh-CN" altLang="en-US"/>
        </a:p>
      </dgm:t>
    </dgm:pt>
    <dgm:pt modelId="{E0F70790-18D4-40BF-BE26-111E3DDD97F6}">
      <dgm:prSet phldrT="[文本]" custT="1"/>
      <dgm:spPr/>
      <dgm:t>
        <a:bodyPr/>
        <a:lstStyle/>
        <a:p>
          <a:pPr>
            <a:buFontTx/>
            <a:buNone/>
          </a:pPr>
          <a:r>
            <a:rPr lang="zh-CN" altLang="en-US" sz="2000" b="1" dirty="0"/>
            <a:t>二、智能制造提升供给能力 </a:t>
          </a:r>
        </a:p>
      </dgm:t>
    </dgm:pt>
    <dgm:pt modelId="{3CB09EF1-5DB6-46A6-A0D6-CAC4D9185BDD}" type="parTrans" cxnId="{77B0DB46-9E0E-4552-A1C7-2E924ED1B226}">
      <dgm:prSet/>
      <dgm:spPr/>
      <dgm:t>
        <a:bodyPr/>
        <a:lstStyle/>
        <a:p>
          <a:endParaRPr lang="zh-CN" altLang="en-US"/>
        </a:p>
      </dgm:t>
    </dgm:pt>
    <dgm:pt modelId="{59A92D39-048F-4CD8-9B89-9ECA41CF5693}" type="sibTrans" cxnId="{77B0DB46-9E0E-4552-A1C7-2E924ED1B226}">
      <dgm:prSet/>
      <dgm:spPr/>
      <dgm:t>
        <a:bodyPr/>
        <a:lstStyle/>
        <a:p>
          <a:endParaRPr lang="zh-CN" altLang="en-US"/>
        </a:p>
      </dgm:t>
    </dgm:pt>
    <dgm:pt modelId="{C1EAFE52-F3B9-4EAE-A423-30141E150E3F}">
      <dgm:prSet phldrT="[文本]" custT="1"/>
      <dgm:spPr/>
      <dgm:t>
        <a:bodyPr/>
        <a:lstStyle/>
        <a:p>
          <a:pPr>
            <a:buFontTx/>
            <a:buNone/>
          </a:pPr>
          <a:r>
            <a:rPr lang="zh-CN" altLang="en-US" sz="2000" b="1" dirty="0"/>
            <a:t>一</a:t>
          </a:r>
          <a:r>
            <a:rPr lang="zh-CN" altLang="en-US" sz="2000" b="1" dirty="0" smtClean="0"/>
            <a:t>、转移发展促进转型升级</a:t>
          </a:r>
          <a:endParaRPr lang="zh-CN" altLang="en-US" sz="2000" b="1" dirty="0"/>
        </a:p>
      </dgm:t>
    </dgm:pt>
    <dgm:pt modelId="{CC221117-713E-4D42-BA59-3BDE7F71D6CC}" type="parTrans" cxnId="{C11394E0-7066-4396-8ABD-EF621290DA31}">
      <dgm:prSet/>
      <dgm:spPr/>
      <dgm:t>
        <a:bodyPr/>
        <a:lstStyle/>
        <a:p>
          <a:endParaRPr lang="zh-CN" altLang="en-US"/>
        </a:p>
      </dgm:t>
    </dgm:pt>
    <dgm:pt modelId="{A298784F-F5DF-4416-8C73-A6E7958B3FA1}" type="sibTrans" cxnId="{C11394E0-7066-4396-8ABD-EF621290DA31}">
      <dgm:prSet/>
      <dgm:spPr/>
      <dgm:t>
        <a:bodyPr/>
        <a:lstStyle/>
        <a:p>
          <a:endParaRPr lang="zh-CN" altLang="en-US"/>
        </a:p>
      </dgm:t>
    </dgm:pt>
    <dgm:pt modelId="{E36FD0F1-399B-4816-8882-34AC573C3510}">
      <dgm:prSet phldrT="[文本]" custT="1"/>
      <dgm:spPr/>
      <dgm:t>
        <a:bodyPr/>
        <a:lstStyle/>
        <a:p>
          <a:pPr>
            <a:buFontTx/>
            <a:buNone/>
          </a:pPr>
          <a:r>
            <a:rPr lang="zh-CN" altLang="en-US" sz="2000" b="1" dirty="0"/>
            <a:t>二</a:t>
          </a:r>
          <a:r>
            <a:rPr lang="zh-CN" altLang="en-US" sz="2000" b="1" dirty="0" smtClean="0"/>
            <a:t>、纺织服装数据</a:t>
          </a:r>
          <a:endParaRPr lang="zh-CN" altLang="en-US" sz="2000" b="1" dirty="0"/>
        </a:p>
      </dgm:t>
    </dgm:pt>
    <dgm:pt modelId="{2A1076D0-F9A0-4A5A-911E-E1880F2E7277}" type="parTrans" cxnId="{A71CB571-08F5-401C-B759-AD4EDAE37867}">
      <dgm:prSet/>
      <dgm:spPr/>
      <dgm:t>
        <a:bodyPr/>
        <a:lstStyle/>
        <a:p>
          <a:endParaRPr lang="zh-CN" altLang="en-US"/>
        </a:p>
      </dgm:t>
    </dgm:pt>
    <dgm:pt modelId="{DCB211BA-ADB7-4698-BDE8-007098838B0A}" type="sibTrans" cxnId="{A71CB571-08F5-401C-B759-AD4EDAE37867}">
      <dgm:prSet/>
      <dgm:spPr/>
      <dgm:t>
        <a:bodyPr/>
        <a:lstStyle/>
        <a:p>
          <a:endParaRPr lang="zh-CN" altLang="en-US"/>
        </a:p>
      </dgm:t>
    </dgm:pt>
    <dgm:pt modelId="{2BF6E5AC-CBD7-486B-80FA-A62FAFD7A966}">
      <dgm:prSet phldrT="[文本]" custT="1"/>
      <dgm:spPr/>
      <dgm:t>
        <a:bodyPr/>
        <a:lstStyle/>
        <a:p>
          <a:pPr>
            <a:buFontTx/>
            <a:buNone/>
          </a:pPr>
          <a:r>
            <a:rPr lang="zh-CN" altLang="en-US" sz="2000" b="1" dirty="0"/>
            <a:t>三</a:t>
          </a:r>
          <a:r>
            <a:rPr lang="zh-CN" altLang="en-US" sz="2000" b="1" dirty="0" smtClean="0"/>
            <a:t>、发展有效供给</a:t>
          </a:r>
          <a:endParaRPr lang="zh-CN" altLang="en-US" sz="2000" b="1" dirty="0"/>
        </a:p>
      </dgm:t>
    </dgm:pt>
    <dgm:pt modelId="{298AA03D-78B2-44E2-973F-D65C3EC8996A}" type="parTrans" cxnId="{FDCA449E-37DE-4BB8-8AEB-73ACBC73B6C1}">
      <dgm:prSet/>
      <dgm:spPr/>
      <dgm:t>
        <a:bodyPr/>
        <a:lstStyle/>
        <a:p>
          <a:endParaRPr lang="zh-CN" altLang="en-US"/>
        </a:p>
      </dgm:t>
    </dgm:pt>
    <dgm:pt modelId="{727F42BF-851B-4F78-8905-46A68E8A62E6}" type="sibTrans" cxnId="{FDCA449E-37DE-4BB8-8AEB-73ACBC73B6C1}">
      <dgm:prSet/>
      <dgm:spPr/>
      <dgm:t>
        <a:bodyPr/>
        <a:lstStyle/>
        <a:p>
          <a:endParaRPr lang="zh-CN" altLang="en-US"/>
        </a:p>
      </dgm:t>
    </dgm:pt>
    <dgm:pt modelId="{37569A2D-8AD3-4E5E-BFC5-9599A5095A4A}">
      <dgm:prSet phldrT="[文本]" custT="1"/>
      <dgm:spPr/>
      <dgm:t>
        <a:bodyPr/>
        <a:lstStyle/>
        <a:p>
          <a:pPr>
            <a:buFontTx/>
            <a:buNone/>
          </a:pPr>
          <a:r>
            <a:rPr lang="zh-CN" altLang="en-US" sz="2000" b="1" dirty="0"/>
            <a:t>三、品牌发展实现价值创造</a:t>
          </a:r>
        </a:p>
      </dgm:t>
    </dgm:pt>
    <dgm:pt modelId="{ABDC4409-42DC-4B83-9951-64969FCAEC0A}" type="parTrans" cxnId="{155FC7E8-721D-498B-B46C-9E80CCD82C57}">
      <dgm:prSet/>
      <dgm:spPr/>
      <dgm:t>
        <a:bodyPr/>
        <a:lstStyle/>
        <a:p>
          <a:endParaRPr lang="zh-CN" altLang="en-US"/>
        </a:p>
      </dgm:t>
    </dgm:pt>
    <dgm:pt modelId="{C05DF8B2-2F99-48C1-80BE-0F2B71C4C772}" type="sibTrans" cxnId="{155FC7E8-721D-498B-B46C-9E80CCD82C57}">
      <dgm:prSet/>
      <dgm:spPr/>
      <dgm:t>
        <a:bodyPr/>
        <a:lstStyle/>
        <a:p>
          <a:endParaRPr lang="zh-CN" altLang="en-US"/>
        </a:p>
      </dgm:t>
    </dgm:pt>
    <dgm:pt modelId="{2D9D3833-7DC8-4132-B668-E20502544A64}" type="pres">
      <dgm:prSet presAssocID="{8A094612-7F83-4321-B18E-ED96F503068D}" presName="rootnode" presStyleCnt="0">
        <dgm:presLayoutVars>
          <dgm:chMax/>
          <dgm:chPref/>
          <dgm:dir/>
          <dgm:animLvl val="lvl"/>
        </dgm:presLayoutVars>
      </dgm:prSet>
      <dgm:spPr/>
      <dgm:t>
        <a:bodyPr/>
        <a:lstStyle/>
        <a:p>
          <a:endParaRPr lang="zh-CN" altLang="en-US"/>
        </a:p>
      </dgm:t>
    </dgm:pt>
    <dgm:pt modelId="{14E7F52C-0BCC-4EE3-B6AB-2E7A971C5F4A}" type="pres">
      <dgm:prSet presAssocID="{CE2AAF46-677B-407E-AE81-99014A03DB07}" presName="composite" presStyleCnt="0"/>
      <dgm:spPr/>
    </dgm:pt>
    <dgm:pt modelId="{AC915002-6FF5-45C6-86D2-FE3E68FDC462}" type="pres">
      <dgm:prSet presAssocID="{CE2AAF46-677B-407E-AE81-99014A03DB07}" presName="bentUpArrow1" presStyleLbl="alignImgPlace1" presStyleIdx="0" presStyleCnt="1" custScaleX="56349" custLinFactNeighborX="1376" custLinFactNeighborY="-19847">
        <dgm:style>
          <a:lnRef idx="2">
            <a:schemeClr val="accent4">
              <a:shade val="50000"/>
            </a:schemeClr>
          </a:lnRef>
          <a:fillRef idx="1">
            <a:schemeClr val="accent4"/>
          </a:fillRef>
          <a:effectRef idx="0">
            <a:schemeClr val="accent4"/>
          </a:effectRef>
          <a:fontRef idx="minor">
            <a:schemeClr val="lt1"/>
          </a:fontRef>
        </dgm:style>
      </dgm:prSet>
      <dgm:spPr/>
    </dgm:pt>
    <dgm:pt modelId="{5D4CFAC6-56A9-49CB-91FF-5F128E190D0F}" type="pres">
      <dgm:prSet presAssocID="{CE2AAF46-677B-407E-AE81-99014A03DB07}" presName="ParentText" presStyleLbl="node1" presStyleIdx="0" presStyleCnt="2" custScaleX="115582" custScaleY="61926" custLinFactNeighborX="-16239">
        <dgm:presLayoutVars>
          <dgm:chMax val="1"/>
          <dgm:chPref val="1"/>
          <dgm:bulletEnabled val="1"/>
        </dgm:presLayoutVars>
      </dgm:prSet>
      <dgm:spPr/>
      <dgm:t>
        <a:bodyPr/>
        <a:lstStyle/>
        <a:p>
          <a:endParaRPr lang="zh-CN" altLang="en-US"/>
        </a:p>
      </dgm:t>
    </dgm:pt>
    <dgm:pt modelId="{80B750A6-EFF6-453D-86FA-7E3B3A636690}" type="pres">
      <dgm:prSet presAssocID="{CE2AAF46-677B-407E-AE81-99014A03DB07}" presName="ChildText" presStyleLbl="revTx" presStyleIdx="0" presStyleCnt="2" custScaleX="267595" custLinFactNeighborX="77035">
        <dgm:presLayoutVars>
          <dgm:chMax val="0"/>
          <dgm:chPref val="0"/>
          <dgm:bulletEnabled val="1"/>
        </dgm:presLayoutVars>
      </dgm:prSet>
      <dgm:spPr/>
      <dgm:t>
        <a:bodyPr/>
        <a:lstStyle/>
        <a:p>
          <a:endParaRPr lang="zh-CN" altLang="en-US"/>
        </a:p>
      </dgm:t>
    </dgm:pt>
    <dgm:pt modelId="{A7147001-C7F4-4676-BD5C-9C8E56AC0283}" type="pres">
      <dgm:prSet presAssocID="{C2E5B84F-703F-46FB-A89A-DDEC721F303C}" presName="sibTrans" presStyleCnt="0"/>
      <dgm:spPr/>
    </dgm:pt>
    <dgm:pt modelId="{8D199A26-3D4A-4F5A-97FC-26C3E5C675F6}" type="pres">
      <dgm:prSet presAssocID="{A1E58244-8C0C-4236-A2DB-6A748A8A3583}" presName="composite" presStyleCnt="0"/>
      <dgm:spPr/>
    </dgm:pt>
    <dgm:pt modelId="{C980FEA3-BBB8-4E5F-924C-8EE352858F35}" type="pres">
      <dgm:prSet presAssocID="{A1E58244-8C0C-4236-A2DB-6A748A8A3583}" presName="ParentText" presStyleLbl="node1" presStyleIdx="1" presStyleCnt="2" custScaleX="116337" custScaleY="66798" custLinFactNeighborX="-40674" custLinFactNeighborY="3989">
        <dgm:presLayoutVars>
          <dgm:chMax val="1"/>
          <dgm:chPref val="1"/>
          <dgm:bulletEnabled val="1"/>
        </dgm:presLayoutVars>
      </dgm:prSet>
      <dgm:spPr/>
      <dgm:t>
        <a:bodyPr/>
        <a:lstStyle/>
        <a:p>
          <a:endParaRPr lang="zh-CN" altLang="en-US"/>
        </a:p>
      </dgm:t>
    </dgm:pt>
    <dgm:pt modelId="{2871D3D4-6EB0-4170-8A6A-7017A49097A9}" type="pres">
      <dgm:prSet presAssocID="{A1E58244-8C0C-4236-A2DB-6A748A8A3583}" presName="FinalChildText" presStyleLbl="revTx" presStyleIdx="1" presStyleCnt="2" custScaleX="211816" custLinFactNeighborX="13201" custLinFactNeighborY="3291">
        <dgm:presLayoutVars>
          <dgm:chMax val="0"/>
          <dgm:chPref val="0"/>
          <dgm:bulletEnabled val="1"/>
        </dgm:presLayoutVars>
      </dgm:prSet>
      <dgm:spPr/>
      <dgm:t>
        <a:bodyPr/>
        <a:lstStyle/>
        <a:p>
          <a:endParaRPr lang="zh-CN" altLang="en-US"/>
        </a:p>
      </dgm:t>
    </dgm:pt>
  </dgm:ptLst>
  <dgm:cxnLst>
    <dgm:cxn modelId="{F9DE41A9-7755-40CB-AFC8-5375D66BF283}" type="presOf" srcId="{EA762B6A-A459-4BD5-98A9-2A92D5E0B073}" destId="{80B750A6-EFF6-453D-86FA-7E3B3A636690}" srcOrd="0" destOrd="0" presId="urn:microsoft.com/office/officeart/2005/8/layout/StepDownProcess"/>
    <dgm:cxn modelId="{C11394E0-7066-4396-8ABD-EF621290DA31}" srcId="{A1E58244-8C0C-4236-A2DB-6A748A8A3583}" destId="{C1EAFE52-F3B9-4EAE-A423-30141E150E3F}" srcOrd="0" destOrd="0" parTransId="{CC221117-713E-4D42-BA59-3BDE7F71D6CC}" sibTransId="{A298784F-F5DF-4416-8C73-A6E7958B3FA1}"/>
    <dgm:cxn modelId="{674AB15F-491E-4D7B-94BE-3DE13E90A176}" type="presOf" srcId="{A1E58244-8C0C-4236-A2DB-6A748A8A3583}" destId="{C980FEA3-BBB8-4E5F-924C-8EE352858F35}" srcOrd="0" destOrd="0" presId="urn:microsoft.com/office/officeart/2005/8/layout/StepDownProcess"/>
    <dgm:cxn modelId="{77B0DB46-9E0E-4552-A1C7-2E924ED1B226}" srcId="{A1E58244-8C0C-4236-A2DB-6A748A8A3583}" destId="{E0F70790-18D4-40BF-BE26-111E3DDD97F6}" srcOrd="1" destOrd="0" parTransId="{3CB09EF1-5DB6-46A6-A0D6-CAC4D9185BDD}" sibTransId="{59A92D39-048F-4CD8-9B89-9ECA41CF5693}"/>
    <dgm:cxn modelId="{64B7BC10-45A0-4D38-A9B4-89EF144D1C3E}" type="presOf" srcId="{37569A2D-8AD3-4E5E-BFC5-9599A5095A4A}" destId="{2871D3D4-6EB0-4170-8A6A-7017A49097A9}" srcOrd="0" destOrd="2" presId="urn:microsoft.com/office/officeart/2005/8/layout/StepDownProcess"/>
    <dgm:cxn modelId="{140E4BDA-C453-4711-B3AE-BF9FA165B4EC}" srcId="{CE2AAF46-677B-407E-AE81-99014A03DB07}" destId="{EA762B6A-A459-4BD5-98A9-2A92D5E0B073}" srcOrd="0" destOrd="0" parTransId="{885D6E7F-B274-4018-AC52-70F44E1EE74D}" sibTransId="{401C9510-B149-426A-AD30-7AC48BFEBAC2}"/>
    <dgm:cxn modelId="{93496475-24A5-461C-A08B-340ED10E031C}" type="presOf" srcId="{E36FD0F1-399B-4816-8882-34AC573C3510}" destId="{80B750A6-EFF6-453D-86FA-7E3B3A636690}" srcOrd="0" destOrd="1" presId="urn:microsoft.com/office/officeart/2005/8/layout/StepDownProcess"/>
    <dgm:cxn modelId="{78EB53F7-B123-4254-8A96-5DC27519F27A}" type="presOf" srcId="{CE2AAF46-677B-407E-AE81-99014A03DB07}" destId="{5D4CFAC6-56A9-49CB-91FF-5F128E190D0F}" srcOrd="0" destOrd="0" presId="urn:microsoft.com/office/officeart/2005/8/layout/StepDownProcess"/>
    <dgm:cxn modelId="{F92235FB-9FE0-4E91-A951-80077DF75C49}" type="presOf" srcId="{8A094612-7F83-4321-B18E-ED96F503068D}" destId="{2D9D3833-7DC8-4132-B668-E20502544A64}" srcOrd="0" destOrd="0" presId="urn:microsoft.com/office/officeart/2005/8/layout/StepDownProcess"/>
    <dgm:cxn modelId="{264BA431-EF6D-4DF0-A0BF-F9F3396E4CFA}" type="presOf" srcId="{E0F70790-18D4-40BF-BE26-111E3DDD97F6}" destId="{2871D3D4-6EB0-4170-8A6A-7017A49097A9}" srcOrd="0" destOrd="1" presId="urn:microsoft.com/office/officeart/2005/8/layout/StepDownProcess"/>
    <dgm:cxn modelId="{A71CB571-08F5-401C-B759-AD4EDAE37867}" srcId="{CE2AAF46-677B-407E-AE81-99014A03DB07}" destId="{E36FD0F1-399B-4816-8882-34AC573C3510}" srcOrd="1" destOrd="0" parTransId="{2A1076D0-F9A0-4A5A-911E-E1880F2E7277}" sibTransId="{DCB211BA-ADB7-4698-BDE8-007098838B0A}"/>
    <dgm:cxn modelId="{915D1437-030A-4110-A36C-67B1D6FBBA0F}" srcId="{8A094612-7F83-4321-B18E-ED96F503068D}" destId="{A1E58244-8C0C-4236-A2DB-6A748A8A3583}" srcOrd="1" destOrd="0" parTransId="{033D09B8-5DB6-405A-B0B0-53561BDB2528}" sibTransId="{534F3DE8-6BEA-4659-BFC7-D0D3E0DAF9C4}"/>
    <dgm:cxn modelId="{DBACDF31-57A5-445D-BC8A-B274EA9F8627}" srcId="{8A094612-7F83-4321-B18E-ED96F503068D}" destId="{CE2AAF46-677B-407E-AE81-99014A03DB07}" srcOrd="0" destOrd="0" parTransId="{5E03B35D-53B6-4C4B-A7EA-5BEC010E7DE3}" sibTransId="{C2E5B84F-703F-46FB-A89A-DDEC721F303C}"/>
    <dgm:cxn modelId="{0CB1437F-ED80-4B91-9940-EE7AC3D96A8B}" type="presOf" srcId="{2BF6E5AC-CBD7-486B-80FA-A62FAFD7A966}" destId="{80B750A6-EFF6-453D-86FA-7E3B3A636690}" srcOrd="0" destOrd="2" presId="urn:microsoft.com/office/officeart/2005/8/layout/StepDownProcess"/>
    <dgm:cxn modelId="{FDCA449E-37DE-4BB8-8AEB-73ACBC73B6C1}" srcId="{CE2AAF46-677B-407E-AE81-99014A03DB07}" destId="{2BF6E5AC-CBD7-486B-80FA-A62FAFD7A966}" srcOrd="2" destOrd="0" parTransId="{298AA03D-78B2-44E2-973F-D65C3EC8996A}" sibTransId="{727F42BF-851B-4F78-8905-46A68E8A62E6}"/>
    <dgm:cxn modelId="{155FC7E8-721D-498B-B46C-9E80CCD82C57}" srcId="{A1E58244-8C0C-4236-A2DB-6A748A8A3583}" destId="{37569A2D-8AD3-4E5E-BFC5-9599A5095A4A}" srcOrd="2" destOrd="0" parTransId="{ABDC4409-42DC-4B83-9951-64969FCAEC0A}" sibTransId="{C05DF8B2-2F99-48C1-80BE-0F2B71C4C772}"/>
    <dgm:cxn modelId="{1E6FD7A7-03F6-4468-A038-9F4166A41016}" type="presOf" srcId="{C1EAFE52-F3B9-4EAE-A423-30141E150E3F}" destId="{2871D3D4-6EB0-4170-8A6A-7017A49097A9}" srcOrd="0" destOrd="0" presId="urn:microsoft.com/office/officeart/2005/8/layout/StepDownProcess"/>
    <dgm:cxn modelId="{787A1710-CB4A-43C3-ABF0-09848315B66E}" type="presParOf" srcId="{2D9D3833-7DC8-4132-B668-E20502544A64}" destId="{14E7F52C-0BCC-4EE3-B6AB-2E7A971C5F4A}" srcOrd="0" destOrd="0" presId="urn:microsoft.com/office/officeart/2005/8/layout/StepDownProcess"/>
    <dgm:cxn modelId="{32CAD070-3A47-4205-8F3E-E5E0AF7A78D3}" type="presParOf" srcId="{14E7F52C-0BCC-4EE3-B6AB-2E7A971C5F4A}" destId="{AC915002-6FF5-45C6-86D2-FE3E68FDC462}" srcOrd="0" destOrd="0" presId="urn:microsoft.com/office/officeart/2005/8/layout/StepDownProcess"/>
    <dgm:cxn modelId="{397F5570-C710-494C-870A-01200C8BBD46}" type="presParOf" srcId="{14E7F52C-0BCC-4EE3-B6AB-2E7A971C5F4A}" destId="{5D4CFAC6-56A9-49CB-91FF-5F128E190D0F}" srcOrd="1" destOrd="0" presId="urn:microsoft.com/office/officeart/2005/8/layout/StepDownProcess"/>
    <dgm:cxn modelId="{FD129161-DAC0-4CED-9EB4-B72455B77F69}" type="presParOf" srcId="{14E7F52C-0BCC-4EE3-B6AB-2E7A971C5F4A}" destId="{80B750A6-EFF6-453D-86FA-7E3B3A636690}" srcOrd="2" destOrd="0" presId="urn:microsoft.com/office/officeart/2005/8/layout/StepDownProcess"/>
    <dgm:cxn modelId="{CE537D69-A4E3-4867-8A09-B9A73856C30F}" type="presParOf" srcId="{2D9D3833-7DC8-4132-B668-E20502544A64}" destId="{A7147001-C7F4-4676-BD5C-9C8E56AC0283}" srcOrd="1" destOrd="0" presId="urn:microsoft.com/office/officeart/2005/8/layout/StepDownProcess"/>
    <dgm:cxn modelId="{1879F2D9-BFC1-4125-BFE0-F376868D91AE}" type="presParOf" srcId="{2D9D3833-7DC8-4132-B668-E20502544A64}" destId="{8D199A26-3D4A-4F5A-97FC-26C3E5C675F6}" srcOrd="2" destOrd="0" presId="urn:microsoft.com/office/officeart/2005/8/layout/StepDownProcess"/>
    <dgm:cxn modelId="{AE04A93E-077B-40C6-BA30-AD63381EE720}" type="presParOf" srcId="{8D199A26-3D4A-4F5A-97FC-26C3E5C675F6}" destId="{C980FEA3-BBB8-4E5F-924C-8EE352858F35}" srcOrd="0" destOrd="0" presId="urn:microsoft.com/office/officeart/2005/8/layout/StepDownProcess"/>
    <dgm:cxn modelId="{9E6C6CE1-34D4-4736-AF75-C4F1CE9D58CD}" type="presParOf" srcId="{8D199A26-3D4A-4F5A-97FC-26C3E5C675F6}" destId="{2871D3D4-6EB0-4170-8A6A-7017A49097A9}" srcOrd="1"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915002-6FF5-45C6-86D2-FE3E68FDC462}">
      <dsp:nvSpPr>
        <dsp:cNvPr id="0" name=""/>
        <dsp:cNvSpPr/>
      </dsp:nvSpPr>
      <dsp:spPr>
        <a:xfrm rot="5400000">
          <a:off x="1240519" y="2086414"/>
          <a:ext cx="1804925" cy="1157883"/>
        </a:xfrm>
        <a:prstGeom prst="bentUpArrow">
          <a:avLst>
            <a:gd name="adj1" fmla="val 32840"/>
            <a:gd name="adj2" fmla="val 25000"/>
            <a:gd name="adj3" fmla="val 3578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5D4CFAC6-56A9-49CB-91FF-5F128E190D0F}">
      <dsp:nvSpPr>
        <dsp:cNvPr id="0" name=""/>
        <dsp:cNvSpPr/>
      </dsp:nvSpPr>
      <dsp:spPr>
        <a:xfrm>
          <a:off x="3914" y="400241"/>
          <a:ext cx="3511880" cy="1317044"/>
        </a:xfrm>
        <a:prstGeom prst="roundRect">
          <a:avLst>
            <a:gd name="adj" fmla="val 1667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t>第一部分</a:t>
          </a:r>
          <a:endParaRPr lang="en-US" altLang="zh-CN" sz="2000" b="1" kern="1200" dirty="0"/>
        </a:p>
        <a:p>
          <a:pPr lvl="0" algn="ctr" defTabSz="889000">
            <a:lnSpc>
              <a:spcPct val="90000"/>
            </a:lnSpc>
            <a:spcBef>
              <a:spcPct val="0"/>
            </a:spcBef>
            <a:spcAft>
              <a:spcPct val="35000"/>
            </a:spcAft>
          </a:pPr>
          <a:r>
            <a:rPr lang="zh-CN" altLang="en-US" sz="2000" b="1" kern="1200" dirty="0"/>
            <a:t>迈入新时代 适应新常态</a:t>
          </a:r>
          <a:endParaRPr lang="en-US" altLang="zh-CN" sz="2000" b="1" kern="1200" dirty="0"/>
        </a:p>
        <a:p>
          <a:pPr lvl="0" algn="ctr" defTabSz="889000">
            <a:lnSpc>
              <a:spcPct val="90000"/>
            </a:lnSpc>
            <a:spcBef>
              <a:spcPct val="0"/>
            </a:spcBef>
            <a:spcAft>
              <a:spcPct val="35000"/>
            </a:spcAft>
          </a:pPr>
          <a:r>
            <a:rPr lang="zh-CN" altLang="zh-CN" sz="2000" b="1" kern="1200" dirty="0"/>
            <a:t>研究新需求 开发新供给</a:t>
          </a:r>
        </a:p>
      </dsp:txBody>
      <dsp:txXfrm>
        <a:off x="3914" y="400241"/>
        <a:ext cx="3511880" cy="1317044"/>
      </dsp:txXfrm>
    </dsp:sp>
    <dsp:sp modelId="{80B750A6-EFF6-453D-86FA-7E3B3A636690}">
      <dsp:nvSpPr>
        <dsp:cNvPr id="0" name=""/>
        <dsp:cNvSpPr/>
      </dsp:nvSpPr>
      <dsp:spPr>
        <a:xfrm>
          <a:off x="3623038" y="198201"/>
          <a:ext cx="5913490" cy="1718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FontTx/>
            <a:buChar char="••"/>
          </a:pPr>
          <a:r>
            <a:rPr lang="zh-CN" altLang="en-US" sz="2000" b="1" kern="1200" dirty="0"/>
            <a:t>一、宏观经济环境</a:t>
          </a:r>
        </a:p>
        <a:p>
          <a:pPr marL="228600" lvl="1" indent="-228600" algn="l" defTabSz="889000">
            <a:lnSpc>
              <a:spcPct val="90000"/>
            </a:lnSpc>
            <a:spcBef>
              <a:spcPct val="0"/>
            </a:spcBef>
            <a:spcAft>
              <a:spcPct val="15000"/>
            </a:spcAft>
            <a:buFontTx/>
            <a:buChar char="••"/>
          </a:pPr>
          <a:r>
            <a:rPr lang="zh-CN" altLang="en-US" sz="2000" b="1" kern="1200" dirty="0"/>
            <a:t>二</a:t>
          </a:r>
          <a:r>
            <a:rPr lang="zh-CN" altLang="en-US" sz="2000" b="1" kern="1200" dirty="0" smtClean="0"/>
            <a:t>、纺织服装数据</a:t>
          </a:r>
          <a:endParaRPr lang="zh-CN" altLang="en-US" sz="2000" b="1" kern="1200" dirty="0"/>
        </a:p>
        <a:p>
          <a:pPr marL="228600" lvl="1" indent="-228600" algn="l" defTabSz="889000">
            <a:lnSpc>
              <a:spcPct val="90000"/>
            </a:lnSpc>
            <a:spcBef>
              <a:spcPct val="0"/>
            </a:spcBef>
            <a:spcAft>
              <a:spcPct val="15000"/>
            </a:spcAft>
            <a:buFontTx/>
            <a:buChar char="••"/>
          </a:pPr>
          <a:r>
            <a:rPr lang="zh-CN" altLang="en-US" sz="2000" b="1" kern="1200" dirty="0"/>
            <a:t>三</a:t>
          </a:r>
          <a:r>
            <a:rPr lang="zh-CN" altLang="en-US" sz="2000" b="1" kern="1200" dirty="0" smtClean="0"/>
            <a:t>、发展有效供给</a:t>
          </a:r>
          <a:endParaRPr lang="zh-CN" altLang="en-US" sz="2000" b="1" kern="1200" dirty="0"/>
        </a:p>
      </dsp:txBody>
      <dsp:txXfrm>
        <a:off x="3623038" y="198201"/>
        <a:ext cx="5913490" cy="1718976"/>
      </dsp:txXfrm>
    </dsp:sp>
    <dsp:sp modelId="{C980FEA3-BBB8-4E5F-924C-8EE352858F35}">
      <dsp:nvSpPr>
        <dsp:cNvPr id="0" name=""/>
        <dsp:cNvSpPr/>
      </dsp:nvSpPr>
      <dsp:spPr>
        <a:xfrm>
          <a:off x="2783153" y="2619533"/>
          <a:ext cx="3534820" cy="1420662"/>
        </a:xfrm>
        <a:prstGeom prst="roundRect">
          <a:avLst>
            <a:gd name="adj" fmla="val 1667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t>第二部分</a:t>
          </a:r>
          <a:endParaRPr lang="en-US" altLang="zh-CN" sz="2000" b="1" kern="1200" dirty="0"/>
        </a:p>
        <a:p>
          <a:pPr lvl="0" algn="ctr" defTabSz="889000">
            <a:lnSpc>
              <a:spcPct val="90000"/>
            </a:lnSpc>
            <a:spcBef>
              <a:spcPct val="0"/>
            </a:spcBef>
            <a:spcAft>
              <a:spcPct val="35000"/>
            </a:spcAft>
          </a:pPr>
          <a:r>
            <a:rPr lang="zh-CN" altLang="zh-CN" sz="2000" b="1" kern="1200" dirty="0"/>
            <a:t>智能制造提升供给能力</a:t>
          </a:r>
          <a:endParaRPr lang="en-US" altLang="zh-CN" sz="2000" b="1" kern="1200" dirty="0"/>
        </a:p>
        <a:p>
          <a:pPr lvl="0" algn="ctr" defTabSz="889000">
            <a:lnSpc>
              <a:spcPct val="90000"/>
            </a:lnSpc>
            <a:spcBef>
              <a:spcPct val="0"/>
            </a:spcBef>
            <a:spcAft>
              <a:spcPct val="35000"/>
            </a:spcAft>
          </a:pPr>
          <a:r>
            <a:rPr lang="zh-CN" altLang="zh-CN" sz="2000" b="1" kern="1200" dirty="0"/>
            <a:t>品牌发展实现价值创造</a:t>
          </a:r>
          <a:endParaRPr lang="en-US" altLang="zh-CN" sz="1800" b="1" kern="1200" dirty="0"/>
        </a:p>
      </dsp:txBody>
      <dsp:txXfrm>
        <a:off x="2783153" y="2619533"/>
        <a:ext cx="3534820" cy="1420662"/>
      </dsp:txXfrm>
    </dsp:sp>
    <dsp:sp modelId="{2871D3D4-6EB0-4170-8A6A-7017A49097A9}">
      <dsp:nvSpPr>
        <dsp:cNvPr id="0" name=""/>
        <dsp:cNvSpPr/>
      </dsp:nvSpPr>
      <dsp:spPr>
        <a:xfrm>
          <a:off x="6361864" y="2441035"/>
          <a:ext cx="4680849" cy="1718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FontTx/>
            <a:buChar char="••"/>
          </a:pPr>
          <a:r>
            <a:rPr lang="zh-CN" altLang="en-US" sz="2000" b="1" kern="1200" dirty="0"/>
            <a:t>一</a:t>
          </a:r>
          <a:r>
            <a:rPr lang="zh-CN" altLang="en-US" sz="2000" b="1" kern="1200" dirty="0" smtClean="0"/>
            <a:t>、转移发展促进转型升级</a:t>
          </a:r>
          <a:endParaRPr lang="zh-CN" altLang="en-US" sz="2000" b="1" kern="1200" dirty="0"/>
        </a:p>
        <a:p>
          <a:pPr marL="228600" lvl="1" indent="-228600" algn="l" defTabSz="889000">
            <a:lnSpc>
              <a:spcPct val="90000"/>
            </a:lnSpc>
            <a:spcBef>
              <a:spcPct val="0"/>
            </a:spcBef>
            <a:spcAft>
              <a:spcPct val="15000"/>
            </a:spcAft>
            <a:buFontTx/>
            <a:buChar char="••"/>
          </a:pPr>
          <a:r>
            <a:rPr lang="zh-CN" altLang="en-US" sz="2000" b="1" kern="1200" dirty="0"/>
            <a:t>二、智能制造提升供给能力 </a:t>
          </a:r>
        </a:p>
        <a:p>
          <a:pPr marL="228600" lvl="1" indent="-228600" algn="l" defTabSz="889000">
            <a:lnSpc>
              <a:spcPct val="90000"/>
            </a:lnSpc>
            <a:spcBef>
              <a:spcPct val="0"/>
            </a:spcBef>
            <a:spcAft>
              <a:spcPct val="15000"/>
            </a:spcAft>
            <a:buFontTx/>
            <a:buChar char="••"/>
          </a:pPr>
          <a:r>
            <a:rPr lang="zh-CN" altLang="en-US" sz="2000" b="1" kern="1200" dirty="0"/>
            <a:t>三、品牌发展实现价值创造</a:t>
          </a:r>
        </a:p>
      </dsp:txBody>
      <dsp:txXfrm>
        <a:off x="6361864" y="2441035"/>
        <a:ext cx="4680849" cy="17189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D01922C4-3F64-4649-91C2-C948CDDB38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A0BB6560-F2F0-4618-B86E-4A9FD4D86D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5D1C8E-41A6-45FE-8E13-D0CE738948C1}" type="datetimeFigureOut">
              <a:rPr lang="zh-CN" altLang="en-US" smtClean="0"/>
              <a:pPr/>
              <a:t>2018-9-28</a:t>
            </a:fld>
            <a:endParaRPr lang="zh-CN" altLang="en-US"/>
          </a:p>
        </p:txBody>
      </p:sp>
      <p:sp>
        <p:nvSpPr>
          <p:cNvPr id="4" name="页脚占位符 3">
            <a:extLst>
              <a:ext uri="{FF2B5EF4-FFF2-40B4-BE49-F238E27FC236}">
                <a16:creationId xmlns="" xmlns:a16="http://schemas.microsoft.com/office/drawing/2014/main" id="{8E4CB1AD-61B2-4BB9-ACE7-A3B49E3D47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94189034-D75B-4165-A302-4592F65B44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7410B1-C30C-4D3D-80EA-FC1F6AE81A8A}" type="slidenum">
              <a:rPr lang="zh-CN" altLang="en-US" smtClean="0"/>
              <a:pPr/>
              <a:t>‹#›</a:t>
            </a:fld>
            <a:endParaRPr lang="zh-CN" altLang="en-US"/>
          </a:p>
        </p:txBody>
      </p:sp>
    </p:spTree>
    <p:extLst>
      <p:ext uri="{BB962C8B-B14F-4D97-AF65-F5344CB8AC3E}">
        <p14:creationId xmlns="" xmlns:p14="http://schemas.microsoft.com/office/powerpoint/2010/main" val="130993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926CE-0A84-472B-96EC-EC3139793814}" type="datetimeFigureOut">
              <a:rPr lang="zh-CN" altLang="en-US" smtClean="0"/>
              <a:pPr/>
              <a:t>2018-9-28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AD75D-B67B-4393-9014-55AB208C0CEF}" type="slidenum">
              <a:rPr lang="zh-CN" altLang="en-US" smtClean="0"/>
              <a:pPr/>
              <a:t>‹#›</a:t>
            </a:fld>
            <a:endParaRPr lang="zh-CN" altLang="en-US"/>
          </a:p>
        </p:txBody>
      </p:sp>
    </p:spTree>
    <p:extLst>
      <p:ext uri="{BB962C8B-B14F-4D97-AF65-F5344CB8AC3E}">
        <p14:creationId xmlns="" xmlns:p14="http://schemas.microsoft.com/office/powerpoint/2010/main" val="348822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2E9D57-E4F6-4A50-BC67-3D99C2D12DBC}" type="slidenum">
              <a:rPr lang="zh-CN" altLang="en-US" smtClean="0"/>
              <a:pPr/>
              <a:t>95</a:t>
            </a:fld>
            <a:endParaRPr lang="zh-CN" altLang="en-US"/>
          </a:p>
        </p:txBody>
      </p:sp>
    </p:spTree>
    <p:extLst>
      <p:ext uri="{BB962C8B-B14F-4D97-AF65-F5344CB8AC3E}">
        <p14:creationId xmlns="" xmlns:p14="http://schemas.microsoft.com/office/powerpoint/2010/main" val="14831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101</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327358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102</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300305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103</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227687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104</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294463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105</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358193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108</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11682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713" y="746125"/>
            <a:ext cx="6632575" cy="3730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8789">
              <a:defRPr/>
            </a:pPr>
            <a:fld id="{6B286D78-31DF-493B-968A-39C1B2506957}" type="slidenum">
              <a:rPr lang="zh-CN" altLang="en-US">
                <a:solidFill>
                  <a:prstClr val="black"/>
                </a:solidFill>
                <a:latin typeface="Calibri"/>
                <a:ea typeface="宋体" panose="02010600030101010101" pitchFamily="2" charset="-122"/>
              </a:rPr>
              <a:pPr defTabSz="918789">
                <a:defRPr/>
              </a:pPr>
              <a:t>109</a:t>
            </a:fld>
            <a:endParaRPr lang="zh-CN" altLang="en-US">
              <a:solidFill>
                <a:prstClr val="black"/>
              </a:solidFill>
              <a:latin typeface="Calibri"/>
              <a:ea typeface="宋体" panose="02010600030101010101" pitchFamily="2" charset="-122"/>
            </a:endParaRPr>
          </a:p>
        </p:txBody>
      </p:sp>
    </p:spTree>
    <p:extLst>
      <p:ext uri="{BB962C8B-B14F-4D97-AF65-F5344CB8AC3E}">
        <p14:creationId xmlns="" xmlns:p14="http://schemas.microsoft.com/office/powerpoint/2010/main" val="390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B5397D3-85B4-48CA-870C-EA9C8F037D91}" type="slidenum">
              <a:rPr lang="en-US" altLang="zh-CN" smtClean="0"/>
              <a:pPr>
                <a:defRPr/>
              </a:pPr>
              <a:t>129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Documents and Settings\Administrator\桌面\标准鹰.png">
            <a:extLst>
              <a:ext uri="{FF2B5EF4-FFF2-40B4-BE49-F238E27FC236}">
                <a16:creationId xmlns="" xmlns:a16="http://schemas.microsoft.com/office/drawing/2014/main" id="{F7F96B09-3DF6-471A-89DD-93D04EBAC706}"/>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8755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Documents and Settings\Administrator\桌面\标准鹰.png">
            <a:extLst>
              <a:ext uri="{FF2B5EF4-FFF2-40B4-BE49-F238E27FC236}">
                <a16:creationId xmlns="" xmlns:a16="http://schemas.microsoft.com/office/drawing/2014/main" id="{12E1FAF8-873F-46E5-B320-5C3B67BC9322}"/>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205557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Documents and Settings\Administrator\桌面\标准鹰.png">
            <a:extLst>
              <a:ext uri="{FF2B5EF4-FFF2-40B4-BE49-F238E27FC236}">
                <a16:creationId xmlns="" xmlns:a16="http://schemas.microsoft.com/office/drawing/2014/main" id="{83077EF4-FDBD-4EB1-BE69-80E44E90B334}"/>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214944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0DB239C-CD02-4B9E-AA5C-81DDA2C9B4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F7A26F47-280D-4F09-B4FC-704D70D99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AF9755E-A3FF-4340-958E-3C61B573F377}"/>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C27CF2AD-3669-4C6B-99B3-1A69F4BB5B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F0B18DB-B81E-4CAA-9D0B-3392B50AE18B}"/>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415147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AFC576-4768-462C-8B1C-4734D90200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C3BC20D-60BF-47ED-9546-BF031943CE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4026296-F2D1-42CD-A083-663274474FF6}"/>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519E09EE-842A-4DD9-B0F6-D52ADB2C5E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F3DF0FF-03F6-44A4-8B49-09F75A620CE3}"/>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125531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8C65A89-5188-4257-AD82-11974B29196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1B77368-4564-41C9-9D4C-277A743D1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E1E5F14-7547-4554-A2B9-9983EFC47B26}"/>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42AB2194-AE23-45CB-98BE-46C927DD63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AF1D78B-8205-4397-91CF-03DC2F8358EA}"/>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132968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883435-BFE3-4E17-A373-FB4F0F23523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FA0534F-7FE3-4533-9C04-A63B5321ADF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9107A9C0-B25F-4AD6-95FA-71B1F408208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5B980664-2558-4EDE-AE36-84DAAA228549}"/>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6" name="页脚占位符 5">
            <a:extLst>
              <a:ext uri="{FF2B5EF4-FFF2-40B4-BE49-F238E27FC236}">
                <a16:creationId xmlns="" xmlns:a16="http://schemas.microsoft.com/office/drawing/2014/main" id="{825572DD-BE65-4ED1-B8EE-6F260D77B4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CC1DDE8-A33D-4370-BB54-9F3948DE2E26}"/>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95262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57C005-A333-4D68-9C39-B92216B246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C77E4E0-DE28-40FB-8CF0-47D64B1D45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9179F83-0845-4D4D-BA54-7125DE81CD1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A59D0A4A-49EC-4879-B7E5-C3023483D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452E464F-71A2-494B-A133-E6408478CB7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E5429FD-316C-463A-AA6F-5ADCE5CCA2AB}"/>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8" name="页脚占位符 7">
            <a:extLst>
              <a:ext uri="{FF2B5EF4-FFF2-40B4-BE49-F238E27FC236}">
                <a16:creationId xmlns="" xmlns:a16="http://schemas.microsoft.com/office/drawing/2014/main" id="{085731F7-69B5-4A1B-BA07-D22D59BE841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1D56D25-977B-4674-8288-475CD1BE4C37}"/>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3026793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7FFF52-5B51-460D-9244-744B5A14BCF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A611BC4-4738-4F63-9D78-C34A9264F99D}"/>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4" name="页脚占位符 3">
            <a:extLst>
              <a:ext uri="{FF2B5EF4-FFF2-40B4-BE49-F238E27FC236}">
                <a16:creationId xmlns="" xmlns:a16="http://schemas.microsoft.com/office/drawing/2014/main" id="{2BC538C1-C1A9-41B7-8A64-4C8B3B0362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36BB2A0-CBD5-4B2C-8DEE-F8549B4BDA41}"/>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3598550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08813363-76E9-46A5-9111-C08D118D4888}"/>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3" name="页脚占位符 2">
            <a:extLst>
              <a:ext uri="{FF2B5EF4-FFF2-40B4-BE49-F238E27FC236}">
                <a16:creationId xmlns="" xmlns:a16="http://schemas.microsoft.com/office/drawing/2014/main" id="{D3A0E2A2-A61B-44FC-8EE9-892D6295426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7AAB3237-EBCA-4E13-84CD-51E7C0C1A83D}"/>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1959141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D4F9FAD-FC77-45BF-A402-76B1EAC9F7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0DD7772-8F5E-4822-948F-95B37DD50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30BBC5A-45EE-42DD-8A8F-C8C2D590B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2BEF341F-03FE-406A-B355-9DA48B184CB7}"/>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6" name="页脚占位符 5">
            <a:extLst>
              <a:ext uri="{FF2B5EF4-FFF2-40B4-BE49-F238E27FC236}">
                <a16:creationId xmlns="" xmlns:a16="http://schemas.microsoft.com/office/drawing/2014/main" id="{DA55F5FB-6A48-49D3-8C5F-6C8F93B96D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0EF9F78-54E3-4863-9A97-C21A01E96AA9}"/>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277891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pic>
        <p:nvPicPr>
          <p:cNvPr id="7" name="Picture 2" descr="C:\Documents and Settings\Administrator\桌面\标准鹰.png">
            <a:extLst>
              <a:ext uri="{FF2B5EF4-FFF2-40B4-BE49-F238E27FC236}">
                <a16:creationId xmlns="" xmlns:a16="http://schemas.microsoft.com/office/drawing/2014/main" id="{FF22E36A-C0B0-4706-8944-44BD5FD62812}"/>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9937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395011-E626-40E3-B8C2-9276BDB1084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68A1EFD-54D7-4F74-9EF4-26FF1463B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0C62F9FE-E04B-4199-A6F2-F776C17D0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2599201C-0CCA-4762-83AF-4C1DBBA5C0DF}"/>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6" name="页脚占位符 5">
            <a:extLst>
              <a:ext uri="{FF2B5EF4-FFF2-40B4-BE49-F238E27FC236}">
                <a16:creationId xmlns="" xmlns:a16="http://schemas.microsoft.com/office/drawing/2014/main" id="{517D83F9-CBC0-4E15-9F33-863B483B792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FD5902B-19D2-4BCB-AA17-79B4DD6D34AA}"/>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375750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F25C7B4-B5BB-412D-88E5-A2CBC55389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6F5082EB-2417-4C09-899E-8F83D74B14C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C1AFB-AC86-47B0-9AE6-11CF68660C89}"/>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D4FF4AA5-78CD-40EF-961B-8DDE92AE7C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5D4C935-808C-4F55-97D3-FD672348931F}"/>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418347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FD6396B6-CCF2-44CB-878A-404FCE2710D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DB74EBD-915E-496C-B62A-AE1A8208BE2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83FB6E02-98B6-481C-87B1-8509FA2EC58C}"/>
              </a:ext>
            </a:extLst>
          </p:cNvPr>
          <p:cNvSpPr>
            <a:spLocks noGrp="1"/>
          </p:cNvSpPr>
          <p:nvPr>
            <p:ph type="dt" sz="half" idx="10"/>
          </p:nvPr>
        </p:nvSpPr>
        <p:spPr/>
        <p:txBody>
          <a:body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86E97EF2-54F2-4C34-9589-28B1AF29E6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C3932BD-E3BD-43EC-B2E4-0B349B5D0C23}"/>
              </a:ext>
            </a:extLst>
          </p:cNvPr>
          <p:cNvSpPr>
            <a:spLocks noGrp="1"/>
          </p:cNvSpPr>
          <p:nvPr>
            <p:ph type="sldNum" sz="quarter" idx="12"/>
          </p:nvPr>
        </p:nvSpPr>
        <p:spPr/>
        <p:txBody>
          <a:body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106336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Documents and Settings\Administrator\桌面\标准鹰.png">
            <a:extLst>
              <a:ext uri="{FF2B5EF4-FFF2-40B4-BE49-F238E27FC236}">
                <a16:creationId xmlns="" xmlns:a16="http://schemas.microsoft.com/office/drawing/2014/main" id="{6B231602-9BC6-4624-9EBE-987395CD8511}"/>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399043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Picture 2" descr="C:\Documents and Settings\Administrator\桌面\标准鹰.png">
            <a:extLst>
              <a:ext uri="{FF2B5EF4-FFF2-40B4-BE49-F238E27FC236}">
                <a16:creationId xmlns="" xmlns:a16="http://schemas.microsoft.com/office/drawing/2014/main" id="{38DC962D-31CF-4D26-BA20-B3DF4E80149A}"/>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150527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10" name="Picture 2" descr="C:\Documents and Settings\Administrator\桌面\标准鹰.png">
            <a:extLst>
              <a:ext uri="{FF2B5EF4-FFF2-40B4-BE49-F238E27FC236}">
                <a16:creationId xmlns="" xmlns:a16="http://schemas.microsoft.com/office/drawing/2014/main" id="{130862AE-F683-4227-8E92-C8F49A472662}"/>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26044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6" name="Picture 2" descr="C:\Documents and Settings\Administrator\桌面\标准鹰.png">
            <a:extLst>
              <a:ext uri="{FF2B5EF4-FFF2-40B4-BE49-F238E27FC236}">
                <a16:creationId xmlns="" xmlns:a16="http://schemas.microsoft.com/office/drawing/2014/main" id="{269B7563-E40C-4F20-B9D5-259C8021E7F4}"/>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366783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5" name="Picture 2" descr="C:\Documents and Settings\Administrator\桌面\标准鹰.png">
            <a:extLst>
              <a:ext uri="{FF2B5EF4-FFF2-40B4-BE49-F238E27FC236}">
                <a16:creationId xmlns="" xmlns:a16="http://schemas.microsoft.com/office/drawing/2014/main" id="{9EAA9C74-1627-47E9-B5F3-1A8C3BFC676A}"/>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222855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Picture 2" descr="C:\Documents and Settings\Administrator\桌面\标准鹰.png">
            <a:extLst>
              <a:ext uri="{FF2B5EF4-FFF2-40B4-BE49-F238E27FC236}">
                <a16:creationId xmlns="" xmlns:a16="http://schemas.microsoft.com/office/drawing/2014/main" id="{322F9724-987E-4027-AFAF-BCCECB241F47}"/>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64058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Picture 2" descr="C:\Documents and Settings\Administrator\桌面\标准鹰.png">
            <a:extLst>
              <a:ext uri="{FF2B5EF4-FFF2-40B4-BE49-F238E27FC236}">
                <a16:creationId xmlns="" xmlns:a16="http://schemas.microsoft.com/office/drawing/2014/main" id="{0BE5F536-A071-4243-A4BA-7F09E4208767}"/>
              </a:ext>
            </a:extLst>
          </p:cNvPr>
          <p:cNvPicPr>
            <a:picLocks noChangeAspect="1" noChangeArrowheads="1"/>
          </p:cNvPicPr>
          <p:nvPr userDrawn="1"/>
        </p:nvPicPr>
        <p:blipFill>
          <a:blip r:embed="rId2"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363684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2018-9-28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descr="图片1.jpg"/>
          <p:cNvPicPr>
            <a:picLocks noChangeAspect="1"/>
          </p:cNvPicPr>
          <p:nvPr userDrawn="1"/>
        </p:nvPicPr>
        <p:blipFill>
          <a:blip r:embed="rId13" cstate="print"/>
          <a:stretch>
            <a:fillRect/>
          </a:stretch>
        </p:blipFill>
        <p:spPr>
          <a:xfrm>
            <a:off x="0" y="1"/>
            <a:ext cx="12192000" cy="6867480"/>
          </a:xfrm>
          <a:prstGeom prst="rect">
            <a:avLst/>
          </a:prstGeom>
        </p:spPr>
      </p:pic>
      <p:pic>
        <p:nvPicPr>
          <p:cNvPr id="8" name="Picture 2" descr="C:\Documents and Settings\Administrator\桌面\标准鹰.png">
            <a:extLst>
              <a:ext uri="{FF2B5EF4-FFF2-40B4-BE49-F238E27FC236}">
                <a16:creationId xmlns="" xmlns:a16="http://schemas.microsoft.com/office/drawing/2014/main" id="{0B928CE0-7457-439F-9067-D501C71FC71C}"/>
              </a:ext>
            </a:extLst>
          </p:cNvPr>
          <p:cNvPicPr>
            <a:picLocks noChangeAspect="1" noChangeArrowheads="1"/>
          </p:cNvPicPr>
          <p:nvPr userDrawn="1"/>
        </p:nvPicPr>
        <p:blipFill>
          <a:blip r:embed="rId14" cstate="print"/>
          <a:srcRect/>
          <a:stretch>
            <a:fillRect/>
          </a:stretch>
        </p:blipFill>
        <p:spPr bwMode="auto">
          <a:xfrm>
            <a:off x="11430000" y="49450"/>
            <a:ext cx="762000" cy="425054"/>
          </a:xfrm>
          <a:prstGeom prst="rect">
            <a:avLst/>
          </a:prstGeom>
          <a:noFill/>
          <a:ln w="9525">
            <a:noFill/>
            <a:miter lim="800000"/>
            <a:headEnd/>
            <a:tailEnd/>
          </a:ln>
        </p:spPr>
      </p:pic>
    </p:spTree>
    <p:extLst>
      <p:ext uri="{BB962C8B-B14F-4D97-AF65-F5344CB8AC3E}">
        <p14:creationId xmlns="" xmlns:p14="http://schemas.microsoft.com/office/powerpoint/2010/main" val="171837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853E244-4859-4F39-8B90-4C35286BC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2245091B-7FEA-4CEE-B4EA-20116A9F5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692A89A-4BEB-4053-B5AD-E0DFD7F3B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98EDC-6EAF-4877-AF5E-F6C1A2FA20FD}" type="datetimeFigureOut">
              <a:rPr lang="zh-CN" altLang="en-US" smtClean="0"/>
              <a:pPr/>
              <a:t>2018-9-28</a:t>
            </a:fld>
            <a:endParaRPr lang="zh-CN" altLang="en-US"/>
          </a:p>
        </p:txBody>
      </p:sp>
      <p:sp>
        <p:nvSpPr>
          <p:cNvPr id="5" name="页脚占位符 4">
            <a:extLst>
              <a:ext uri="{FF2B5EF4-FFF2-40B4-BE49-F238E27FC236}">
                <a16:creationId xmlns="" xmlns:a16="http://schemas.microsoft.com/office/drawing/2014/main" id="{984BDB04-3F2F-499F-8721-5DF204C6D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8BBDAA37-E72E-4011-A6AA-4DC115225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25E1F-EE68-4FAE-8486-F39A1F93839E}" type="slidenum">
              <a:rPr lang="zh-CN" altLang="en-US" smtClean="0"/>
              <a:pPr/>
              <a:t>‹#›</a:t>
            </a:fld>
            <a:endParaRPr lang="zh-CN" altLang="en-US"/>
          </a:p>
        </p:txBody>
      </p:sp>
    </p:spTree>
    <p:extLst>
      <p:ext uri="{BB962C8B-B14F-4D97-AF65-F5344CB8AC3E}">
        <p14:creationId xmlns="" xmlns:p14="http://schemas.microsoft.com/office/powerpoint/2010/main" val="294846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0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104.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0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0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10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0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92.jpeg"/></Relationships>
</file>

<file path=ppt/slides/_rels/slide11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image" Target="../media/image101.png"/><Relationship Id="rId4" Type="http://schemas.openxmlformats.org/officeDocument/2006/relationships/image" Target="../media/image100.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9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28573B-7F44-4BF0-B202-9D72DFE944F7}"/>
              </a:ext>
            </a:extLst>
          </p:cNvPr>
          <p:cNvSpPr>
            <a:spLocks noGrp="1"/>
          </p:cNvSpPr>
          <p:nvPr>
            <p:ph type="ctrTitle"/>
          </p:nvPr>
        </p:nvSpPr>
        <p:spPr>
          <a:xfrm>
            <a:off x="914400" y="1340717"/>
            <a:ext cx="10363200" cy="1470025"/>
          </a:xfrm>
        </p:spPr>
        <p:txBody>
          <a:bodyPr>
            <a:normAutofit fontScale="90000"/>
          </a:bodyPr>
          <a:lstStyle/>
          <a:p>
            <a:pPr>
              <a:lnSpc>
                <a:spcPct val="150000"/>
              </a:lnSpc>
            </a:pPr>
            <a:r>
              <a:rPr lang="zh-CN" altLang="en-US"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智能制造提升供给能力    </a:t>
            </a:r>
            <a:r>
              <a:rPr lang="en-US" altLang="zh-CN"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r>
            <a:br>
              <a:rPr lang="en-US" altLang="zh-CN"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br>
            <a:r>
              <a:rPr lang="zh-CN" altLang="en-US"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品牌发展实现价值创造</a:t>
            </a:r>
          </a:p>
        </p:txBody>
      </p:sp>
      <p:sp>
        <p:nvSpPr>
          <p:cNvPr id="5" name="副标题 4">
            <a:extLst>
              <a:ext uri="{FF2B5EF4-FFF2-40B4-BE49-F238E27FC236}">
                <a16:creationId xmlns="" xmlns:a16="http://schemas.microsoft.com/office/drawing/2014/main" id="{CC54CCE8-EB25-4359-AE76-8D16459E22BA}"/>
              </a:ext>
            </a:extLst>
          </p:cNvPr>
          <p:cNvSpPr>
            <a:spLocks noGrp="1"/>
          </p:cNvSpPr>
          <p:nvPr>
            <p:ph type="subTitle" idx="1"/>
          </p:nvPr>
        </p:nvSpPr>
        <p:spPr/>
        <p:txBody>
          <a:bodyPr>
            <a:normAutofit/>
          </a:bodyPr>
          <a:lstStyle/>
          <a:p>
            <a:r>
              <a:rPr lang="zh-CN" altLang="en-US" sz="2800" dirty="0">
                <a:solidFill>
                  <a:schemeClr val="tx1"/>
                </a:solidFill>
              </a:rPr>
              <a:t>华瑞国际集团</a:t>
            </a:r>
            <a:endParaRPr lang="en-US" altLang="zh-CN" sz="2800" dirty="0">
              <a:solidFill>
                <a:schemeClr val="tx1"/>
              </a:solidFill>
            </a:endParaRPr>
          </a:p>
          <a:p>
            <a:r>
              <a:rPr lang="zh-CN" altLang="en-US" sz="2800" dirty="0">
                <a:solidFill>
                  <a:schemeClr val="tx1"/>
                </a:solidFill>
              </a:rPr>
              <a:t>康宜华</a:t>
            </a:r>
            <a:endParaRPr lang="en-US" altLang="zh-CN" sz="2800" dirty="0">
              <a:solidFill>
                <a:schemeClr val="tx1"/>
              </a:solidFill>
            </a:endParaRPr>
          </a:p>
          <a:p>
            <a:r>
              <a:rPr lang="zh-CN" altLang="en-US" sz="2800" dirty="0">
                <a:solidFill>
                  <a:schemeClr val="tx1"/>
                </a:solidFill>
              </a:rPr>
              <a:t>二零一八年九月二十八日</a:t>
            </a:r>
          </a:p>
        </p:txBody>
      </p:sp>
    </p:spTree>
    <p:extLst>
      <p:ext uri="{BB962C8B-B14F-4D97-AF65-F5344CB8AC3E}">
        <p14:creationId xmlns="" xmlns:p14="http://schemas.microsoft.com/office/powerpoint/2010/main" val="207744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169" y="1498600"/>
            <a:ext cx="10287072" cy="2554354"/>
          </a:xfrm>
          <a:prstGeom prst="rect">
            <a:avLst/>
          </a:prstGeom>
          <a:noFill/>
        </p:spPr>
        <p:txBody>
          <a:bodyPr wrap="square" rtlCol="0">
            <a:spAutoFit/>
          </a:bodyPr>
          <a:lstStyle/>
          <a:p>
            <a:pPr indent="609585"/>
            <a:r>
              <a:rPr lang="zh-CN" altLang="en-US" sz="5333" b="1" dirty="0">
                <a:solidFill>
                  <a:srgbClr val="002060"/>
                </a:solidFill>
              </a:rPr>
              <a:t>企业要学会与不确定性共处，   管理者要有“定力”，才能保证企业立于不败之地。</a:t>
            </a:r>
            <a:endParaRPr lang="en-US" altLang="zh-CN" sz="5333"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10</a:t>
            </a:fld>
            <a:endParaRPr lang="zh-CN" altLang="en-US"/>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170823174316">
            <a:extLst>
              <a:ext uri="{FF2B5EF4-FFF2-40B4-BE49-F238E27FC236}">
                <a16:creationId xmlns="" xmlns:a16="http://schemas.microsoft.com/office/drawing/2014/main" id="{C3AE95AC-86EF-4097-AE9F-EF599893DF38}"/>
              </a:ext>
            </a:extLst>
          </p:cNvPr>
          <p:cNvPicPr>
            <a:picLocks noChangeAspect="1"/>
          </p:cNvPicPr>
          <p:nvPr/>
        </p:nvPicPr>
        <p:blipFill>
          <a:blip r:embed="rId2" cstate="print"/>
          <a:stretch>
            <a:fillRect/>
          </a:stretch>
        </p:blipFill>
        <p:spPr>
          <a:xfrm>
            <a:off x="71670" y="30698"/>
            <a:ext cx="12048661" cy="6791409"/>
          </a:xfrm>
          <a:prstGeom prst="rect">
            <a:avLst/>
          </a:prstGeom>
        </p:spPr>
      </p:pic>
      <p:sp>
        <p:nvSpPr>
          <p:cNvPr id="4" name="Rectangle 2">
            <a:extLst>
              <a:ext uri="{FF2B5EF4-FFF2-40B4-BE49-F238E27FC236}">
                <a16:creationId xmlns="" xmlns:a16="http://schemas.microsoft.com/office/drawing/2014/main" id="{966274FB-2240-4A38-954A-7B8FF979D253}"/>
              </a:ext>
            </a:extLst>
          </p:cNvPr>
          <p:cNvSpPr>
            <a:spLocks noChangeArrowheads="1"/>
          </p:cNvSpPr>
          <p:nvPr/>
        </p:nvSpPr>
        <p:spPr bwMode="auto">
          <a:xfrm>
            <a:off x="911424" y="260648"/>
            <a:ext cx="5400675" cy="574675"/>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上海北虹桥时尚创意园</a:t>
            </a:r>
          </a:p>
        </p:txBody>
      </p:sp>
      <p:sp>
        <p:nvSpPr>
          <p:cNvPr id="5" name="灯片编号占位符 3">
            <a:extLst>
              <a:ext uri="{FF2B5EF4-FFF2-40B4-BE49-F238E27FC236}">
                <a16:creationId xmlns="" xmlns:a16="http://schemas.microsoft.com/office/drawing/2014/main" id="{9C718D76-B529-4095-B5F7-FEB3E7074318}"/>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100</a:t>
            </a:fld>
            <a:endParaRPr lang="zh-CN" altLang="en-US" dirty="0"/>
          </a:p>
        </p:txBody>
      </p:sp>
    </p:spTree>
    <p:extLst>
      <p:ext uri="{BB962C8B-B14F-4D97-AF65-F5344CB8AC3E}">
        <p14:creationId xmlns="" xmlns:p14="http://schemas.microsoft.com/office/powerpoint/2010/main" val="29394142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2781531" cy="461665"/>
          </a:xfrm>
          <a:prstGeom prst="rect">
            <a:avLst/>
          </a:prstGeom>
          <a:noFill/>
        </p:spPr>
        <p:txBody>
          <a:bodyPr wrap="none" rtlCol="0">
            <a:spAutoFit/>
          </a:bodyPr>
          <a:lstStyle/>
          <a:p>
            <a:pPr defTabSz="121917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园区规划</a:t>
            </a:r>
          </a:p>
        </p:txBody>
      </p:sp>
      <p:pic>
        <p:nvPicPr>
          <p:cNvPr id="1026" name="Picture 2"/>
          <p:cNvPicPr>
            <a:picLocks noChangeAspect="1" noChangeArrowheads="1"/>
          </p:cNvPicPr>
          <p:nvPr/>
        </p:nvPicPr>
        <p:blipFill>
          <a:blip r:embed="rId3" cstate="print"/>
          <a:srcRect/>
          <a:stretch>
            <a:fillRect/>
          </a:stretch>
        </p:blipFill>
        <p:spPr bwMode="auto">
          <a:xfrm>
            <a:off x="6864085" y="875688"/>
            <a:ext cx="4992555" cy="5721665"/>
          </a:xfrm>
          <a:prstGeom prst="rect">
            <a:avLst/>
          </a:prstGeom>
          <a:noFill/>
          <a:ln w="9525">
            <a:noFill/>
            <a:miter lim="800000"/>
            <a:headEnd/>
            <a:tailEnd/>
          </a:ln>
        </p:spPr>
      </p:pic>
      <p:sp>
        <p:nvSpPr>
          <p:cNvPr id="24" name="TextBox 23"/>
          <p:cNvSpPr txBox="1"/>
          <p:nvPr/>
        </p:nvSpPr>
        <p:spPr>
          <a:xfrm>
            <a:off x="335361" y="1124744"/>
            <a:ext cx="5209188" cy="379656"/>
          </a:xfrm>
          <a:prstGeom prst="rect">
            <a:avLst/>
          </a:prstGeom>
          <a:noFill/>
        </p:spPr>
        <p:txBody>
          <a:bodyPr wrap="square" rtlCol="0">
            <a:spAutoFit/>
          </a:bodyPr>
          <a:lstStyle/>
          <a:p>
            <a:r>
              <a:rPr lang="zh-CN" altLang="en-US" sz="1867" b="1" dirty="0">
                <a:solidFill>
                  <a:srgbClr val="C00000"/>
                </a:solidFill>
                <a:latin typeface="微软雅黑" pitchFamily="34" charset="-122"/>
                <a:ea typeface="微软雅黑" pitchFamily="34" charset="-122"/>
              </a:rPr>
              <a:t>空间布局：</a:t>
            </a:r>
          </a:p>
        </p:txBody>
      </p:sp>
      <p:sp>
        <p:nvSpPr>
          <p:cNvPr id="25" name="TextBox 24"/>
          <p:cNvSpPr txBox="1"/>
          <p:nvPr/>
        </p:nvSpPr>
        <p:spPr>
          <a:xfrm>
            <a:off x="335361" y="1508787"/>
            <a:ext cx="5209188" cy="379656"/>
          </a:xfrm>
          <a:prstGeom prst="rect">
            <a:avLst/>
          </a:prstGeom>
          <a:noFill/>
        </p:spPr>
        <p:txBody>
          <a:bodyPr wrap="square" rtlCol="0">
            <a:spAutoFit/>
          </a:bodyPr>
          <a:lstStyle/>
          <a:p>
            <a:r>
              <a:rPr lang="zh-CN" altLang="en-US" sz="1867" b="1" dirty="0">
                <a:solidFill>
                  <a:schemeClr val="tx1">
                    <a:lumMod val="75000"/>
                    <a:lumOff val="25000"/>
                  </a:schemeClr>
                </a:solidFill>
                <a:latin typeface="微软雅黑" pitchFamily="34" charset="-122"/>
                <a:ea typeface="微软雅黑" pitchFamily="34" charset="-122"/>
              </a:rPr>
              <a:t>一心、一轴、五片</a:t>
            </a:r>
          </a:p>
        </p:txBody>
      </p:sp>
      <p:sp>
        <p:nvSpPr>
          <p:cNvPr id="26" name="TextBox 25"/>
          <p:cNvSpPr txBox="1"/>
          <p:nvPr/>
        </p:nvSpPr>
        <p:spPr>
          <a:xfrm>
            <a:off x="335361" y="1988841"/>
            <a:ext cx="6144683" cy="3540200"/>
          </a:xfrm>
          <a:prstGeom prst="rect">
            <a:avLst/>
          </a:prstGeom>
          <a:noFill/>
        </p:spPr>
        <p:txBody>
          <a:bodyPr wrap="square" rtlCol="0">
            <a:spAutoFit/>
          </a:bodyPr>
          <a:lstStyle/>
          <a:p>
            <a:r>
              <a:rPr lang="zh-CN" altLang="en-US" sz="1867" b="1" dirty="0">
                <a:solidFill>
                  <a:srgbClr val="C00000"/>
                </a:solidFill>
                <a:latin typeface="微软雅黑" pitchFamily="34" charset="-122"/>
                <a:ea typeface="微软雅黑" pitchFamily="34" charset="-122"/>
              </a:rPr>
              <a:t>一心：</a:t>
            </a:r>
            <a:r>
              <a:rPr lang="zh-CN" altLang="en-US" sz="1867" b="1" dirty="0">
                <a:solidFill>
                  <a:schemeClr val="bg1">
                    <a:lumMod val="50000"/>
                  </a:schemeClr>
                </a:solidFill>
                <a:latin typeface="微软雅黑" pitchFamily="34" charset="-122"/>
                <a:ea typeface="微软雅黑" pitchFamily="34" charset="-122"/>
              </a:rPr>
              <a:t>由虹桥机场方向进入园区的窗口标志；</a:t>
            </a:r>
            <a:endParaRPr lang="en-US" altLang="zh-CN" sz="1867" b="1" dirty="0">
              <a:solidFill>
                <a:schemeClr val="bg1">
                  <a:lumMod val="50000"/>
                </a:schemeClr>
              </a:solidFill>
              <a:latin typeface="微软雅黑" pitchFamily="34" charset="-122"/>
              <a:ea typeface="微软雅黑" pitchFamily="34" charset="-122"/>
            </a:endParaRPr>
          </a:p>
          <a:p>
            <a:endParaRPr lang="en-US" altLang="zh-CN" sz="1867" b="1" dirty="0">
              <a:solidFill>
                <a:srgbClr val="C00000"/>
              </a:solidFill>
              <a:latin typeface="微软雅黑" pitchFamily="34" charset="-122"/>
              <a:ea typeface="微软雅黑" pitchFamily="34" charset="-122"/>
            </a:endParaRPr>
          </a:p>
          <a:p>
            <a:r>
              <a:rPr lang="zh-CN" altLang="en-US" sz="1867" b="1" dirty="0">
                <a:solidFill>
                  <a:srgbClr val="C00000"/>
                </a:solidFill>
                <a:latin typeface="微软雅黑" pitchFamily="34" charset="-122"/>
                <a:ea typeface="微软雅黑" pitchFamily="34" charset="-122"/>
              </a:rPr>
              <a:t>一轴：</a:t>
            </a:r>
            <a:r>
              <a:rPr lang="zh-CN" altLang="en-US" sz="1867" b="1" dirty="0">
                <a:solidFill>
                  <a:schemeClr val="bg1">
                    <a:lumMod val="50000"/>
                  </a:schemeClr>
                </a:solidFill>
                <a:latin typeface="微软雅黑" pitchFamily="34" charset="-122"/>
                <a:ea typeface="微软雅黑" pitchFamily="34" charset="-122"/>
              </a:rPr>
              <a:t>延续园区已建创意区，贯穿园区内部，连至吴淞江的一条创意特色展示轴；</a:t>
            </a:r>
            <a:endParaRPr lang="en-US" altLang="zh-CN" sz="1867" b="1" dirty="0">
              <a:solidFill>
                <a:schemeClr val="bg1">
                  <a:lumMod val="50000"/>
                </a:schemeClr>
              </a:solidFill>
              <a:latin typeface="微软雅黑" pitchFamily="34" charset="-122"/>
              <a:ea typeface="微软雅黑" pitchFamily="34" charset="-122"/>
            </a:endParaRPr>
          </a:p>
          <a:p>
            <a:endParaRPr lang="en-US" altLang="zh-CN" sz="1867" b="1" dirty="0">
              <a:solidFill>
                <a:schemeClr val="bg1">
                  <a:lumMod val="50000"/>
                </a:schemeClr>
              </a:solidFill>
              <a:latin typeface="微软雅黑" pitchFamily="34" charset="-122"/>
              <a:ea typeface="微软雅黑" pitchFamily="34" charset="-122"/>
            </a:endParaRPr>
          </a:p>
          <a:p>
            <a:r>
              <a:rPr lang="zh-CN" altLang="en-US" sz="1867" b="1" dirty="0">
                <a:solidFill>
                  <a:srgbClr val="C00000"/>
                </a:solidFill>
                <a:latin typeface="微软雅黑" pitchFamily="34" charset="-122"/>
                <a:ea typeface="微软雅黑" pitchFamily="34" charset="-122"/>
              </a:rPr>
              <a:t>五片：</a:t>
            </a:r>
            <a:endParaRPr lang="en-US" altLang="zh-CN" sz="1867" b="1" dirty="0">
              <a:solidFill>
                <a:srgbClr val="C00000"/>
              </a:solidFill>
              <a:latin typeface="微软雅黑" pitchFamily="34" charset="-122"/>
              <a:ea typeface="微软雅黑" pitchFamily="34" charset="-122"/>
            </a:endParaRPr>
          </a:p>
          <a:p>
            <a:r>
              <a:rPr lang="en-US" altLang="zh-CN" sz="1867" b="1" dirty="0">
                <a:solidFill>
                  <a:schemeClr val="bg1">
                    <a:lumMod val="50000"/>
                  </a:schemeClr>
                </a:solidFill>
                <a:latin typeface="微软雅黑" pitchFamily="34" charset="-122"/>
                <a:ea typeface="微软雅黑" pitchFamily="34" charset="-122"/>
              </a:rPr>
              <a:t>1.</a:t>
            </a:r>
            <a:r>
              <a:rPr lang="zh-CN" altLang="en-US" sz="1867" b="1" dirty="0">
                <a:solidFill>
                  <a:schemeClr val="bg1">
                    <a:lumMod val="50000"/>
                  </a:schemeClr>
                </a:solidFill>
                <a:latin typeface="微软雅黑" pitchFamily="34" charset="-122"/>
                <a:ea typeface="微软雅黑" pitchFamily="34" charset="-122"/>
              </a:rPr>
              <a:t>商务办公区（总部办公、酒店公寓等）</a:t>
            </a:r>
            <a:endParaRPr lang="en-US" altLang="zh-CN" sz="1867" b="1" dirty="0">
              <a:solidFill>
                <a:schemeClr val="bg1">
                  <a:lumMod val="50000"/>
                </a:schemeClr>
              </a:solidFill>
              <a:latin typeface="微软雅黑" pitchFamily="34" charset="-122"/>
              <a:ea typeface="微软雅黑" pitchFamily="34" charset="-122"/>
            </a:endParaRPr>
          </a:p>
          <a:p>
            <a:r>
              <a:rPr lang="en-US" altLang="zh-CN" sz="1867" b="1" dirty="0">
                <a:solidFill>
                  <a:schemeClr val="bg1">
                    <a:lumMod val="50000"/>
                  </a:schemeClr>
                </a:solidFill>
                <a:latin typeface="微软雅黑" pitchFamily="34" charset="-122"/>
                <a:ea typeface="微软雅黑" pitchFamily="34" charset="-122"/>
              </a:rPr>
              <a:t>2.</a:t>
            </a:r>
            <a:r>
              <a:rPr lang="zh-CN" altLang="en-US" sz="1867" b="1" dirty="0">
                <a:solidFill>
                  <a:schemeClr val="bg1">
                    <a:lumMod val="50000"/>
                  </a:schemeClr>
                </a:solidFill>
                <a:latin typeface="微软雅黑" pitchFamily="34" charset="-122"/>
                <a:ea typeface="微软雅黑" pitchFamily="34" charset="-122"/>
              </a:rPr>
              <a:t>特色公共区（独栋办公、特色商服、艺术休闲、</a:t>
            </a:r>
            <a:r>
              <a:rPr lang="en-US" altLang="zh-CN" sz="1867" b="1" dirty="0">
                <a:solidFill>
                  <a:schemeClr val="bg1">
                    <a:lumMod val="50000"/>
                  </a:schemeClr>
                </a:solidFill>
                <a:latin typeface="微软雅黑" pitchFamily="34" charset="-122"/>
                <a:ea typeface="微软雅黑" pitchFamily="34" charset="-122"/>
              </a:rPr>
              <a:t>DIY</a:t>
            </a:r>
            <a:r>
              <a:rPr lang="zh-CN" altLang="en-US" sz="1867" b="1" dirty="0">
                <a:solidFill>
                  <a:schemeClr val="bg1">
                    <a:lumMod val="50000"/>
                  </a:schemeClr>
                </a:solidFill>
                <a:latin typeface="微软雅黑" pitchFamily="34" charset="-122"/>
                <a:ea typeface="微软雅黑" pitchFamily="34" charset="-122"/>
              </a:rPr>
              <a:t>互动工坊等）</a:t>
            </a:r>
            <a:endParaRPr lang="en-US" altLang="zh-CN" sz="1867" b="1" dirty="0">
              <a:solidFill>
                <a:schemeClr val="bg1">
                  <a:lumMod val="50000"/>
                </a:schemeClr>
              </a:solidFill>
              <a:latin typeface="微软雅黑" pitchFamily="34" charset="-122"/>
              <a:ea typeface="微软雅黑" pitchFamily="34" charset="-122"/>
            </a:endParaRPr>
          </a:p>
          <a:p>
            <a:r>
              <a:rPr lang="en-US" altLang="zh-CN" sz="1867" b="1" dirty="0">
                <a:solidFill>
                  <a:schemeClr val="bg1">
                    <a:lumMod val="50000"/>
                  </a:schemeClr>
                </a:solidFill>
                <a:latin typeface="微软雅黑" pitchFamily="34" charset="-122"/>
                <a:ea typeface="微软雅黑" pitchFamily="34" charset="-122"/>
              </a:rPr>
              <a:t>3.</a:t>
            </a:r>
            <a:r>
              <a:rPr lang="zh-CN" altLang="en-US" sz="1867" b="1" dirty="0">
                <a:solidFill>
                  <a:schemeClr val="bg1">
                    <a:lumMod val="50000"/>
                  </a:schemeClr>
                </a:solidFill>
                <a:latin typeface="微软雅黑" pitchFamily="34" charset="-122"/>
                <a:ea typeface="微软雅黑" pitchFamily="34" charset="-122"/>
              </a:rPr>
              <a:t>酒店会展区（酒店培训、创意展馆、秀场等）</a:t>
            </a:r>
            <a:endParaRPr lang="en-US" altLang="zh-CN" sz="1867" b="1" dirty="0">
              <a:solidFill>
                <a:schemeClr val="bg1">
                  <a:lumMod val="50000"/>
                </a:schemeClr>
              </a:solidFill>
              <a:latin typeface="微软雅黑" pitchFamily="34" charset="-122"/>
              <a:ea typeface="微软雅黑" pitchFamily="34" charset="-122"/>
            </a:endParaRPr>
          </a:p>
          <a:p>
            <a:r>
              <a:rPr lang="en-US" altLang="zh-CN" sz="1867" b="1" dirty="0">
                <a:solidFill>
                  <a:schemeClr val="bg1">
                    <a:lumMod val="50000"/>
                  </a:schemeClr>
                </a:solidFill>
                <a:latin typeface="微软雅黑" pitchFamily="34" charset="-122"/>
                <a:ea typeface="微软雅黑" pitchFamily="34" charset="-122"/>
              </a:rPr>
              <a:t>4.</a:t>
            </a:r>
            <a:r>
              <a:rPr lang="zh-CN" altLang="en-US" sz="1867" b="1" dirty="0">
                <a:solidFill>
                  <a:schemeClr val="bg1">
                    <a:lumMod val="50000"/>
                  </a:schemeClr>
                </a:solidFill>
                <a:latin typeface="微软雅黑" pitchFamily="34" charset="-122"/>
                <a:ea typeface="微软雅黑" pitchFamily="34" charset="-122"/>
              </a:rPr>
              <a:t>已建（一期二期）时尚创意产业区</a:t>
            </a:r>
            <a:endParaRPr lang="en-US" altLang="zh-CN" sz="1867" b="1" dirty="0">
              <a:solidFill>
                <a:schemeClr val="bg1">
                  <a:lumMod val="50000"/>
                </a:schemeClr>
              </a:solidFill>
              <a:latin typeface="微软雅黑" pitchFamily="34" charset="-122"/>
              <a:ea typeface="微软雅黑" pitchFamily="34" charset="-122"/>
            </a:endParaRPr>
          </a:p>
          <a:p>
            <a:r>
              <a:rPr lang="en-US" altLang="zh-CN" sz="1867" b="1" dirty="0">
                <a:solidFill>
                  <a:schemeClr val="bg1">
                    <a:lumMod val="50000"/>
                  </a:schemeClr>
                </a:solidFill>
                <a:latin typeface="微软雅黑" pitchFamily="34" charset="-122"/>
                <a:ea typeface="微软雅黑" pitchFamily="34" charset="-122"/>
              </a:rPr>
              <a:t>5.</a:t>
            </a:r>
            <a:r>
              <a:rPr lang="zh-CN" altLang="en-US" sz="1867" b="1" dirty="0">
                <a:solidFill>
                  <a:schemeClr val="bg1">
                    <a:lumMod val="50000"/>
                  </a:schemeClr>
                </a:solidFill>
                <a:latin typeface="微软雅黑" pitchFamily="34" charset="-122"/>
                <a:ea typeface="微软雅黑" pitchFamily="34" charset="-122"/>
              </a:rPr>
              <a:t>滨江休闲区（游船码头、滨江观光休闲等）</a:t>
            </a:r>
          </a:p>
        </p:txBody>
      </p:sp>
    </p:spTree>
    <p:extLst>
      <p:ext uri="{BB962C8B-B14F-4D97-AF65-F5344CB8AC3E}">
        <p14:creationId xmlns="" xmlns:p14="http://schemas.microsoft.com/office/powerpoint/2010/main" val="1437874705"/>
      </p:ext>
    </p:extLst>
  </p:cSld>
  <p:clrMapOvr>
    <a:masterClrMapping/>
  </p:clrMapOvr>
  <p:transition spd="slow">
    <p:strips/>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19928" y="740702"/>
            <a:ext cx="12172072" cy="24519"/>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defTabSz="121917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一期项目一览</a:t>
            </a:r>
          </a:p>
        </p:txBody>
      </p:sp>
      <p:sp>
        <p:nvSpPr>
          <p:cNvPr id="37" name="TextBox 36"/>
          <p:cNvSpPr txBox="1"/>
          <p:nvPr/>
        </p:nvSpPr>
        <p:spPr>
          <a:xfrm>
            <a:off x="527382" y="1053122"/>
            <a:ext cx="8864479" cy="1334596"/>
          </a:xfrm>
          <a:prstGeom prst="rect">
            <a:avLst/>
          </a:prstGeom>
          <a:noFill/>
        </p:spPr>
        <p:txBody>
          <a:bodyPr wrap="square" rtlCol="0">
            <a:spAutoFit/>
          </a:bodyPr>
          <a:lstStyle/>
          <a:p>
            <a:pPr>
              <a:lnSpc>
                <a:spcPct val="150000"/>
              </a:lnSpc>
              <a:defRPr/>
            </a:pPr>
            <a:r>
              <a:rPr lang="zh-CN" altLang="en-US" sz="1867" dirty="0">
                <a:solidFill>
                  <a:prstClr val="black">
                    <a:lumMod val="75000"/>
                    <a:lumOff val="25000"/>
                  </a:prstClr>
                </a:solidFill>
                <a:latin typeface="微软雅黑" pitchFamily="34" charset="-122"/>
                <a:ea typeface="微软雅黑" pitchFamily="34" charset="-122"/>
              </a:rPr>
              <a:t>北虹桥时尚创意园一期（上海拉谷谷产业园）</a:t>
            </a:r>
            <a:r>
              <a:rPr lang="zh-CN" altLang="en-US" sz="1867" dirty="0">
                <a:latin typeface="微软雅黑" panose="020B0503020204020204" pitchFamily="34" charset="-122"/>
                <a:ea typeface="微软雅黑" panose="020B0503020204020204" pitchFamily="34" charset="-122"/>
              </a:rPr>
              <a:t>成立于</a:t>
            </a:r>
            <a:r>
              <a:rPr lang="en-US" altLang="zh-CN" sz="1867" dirty="0">
                <a:latin typeface="微软雅黑" panose="020B0503020204020204" pitchFamily="34" charset="-122"/>
                <a:ea typeface="微软雅黑" panose="020B0503020204020204" pitchFamily="34" charset="-122"/>
              </a:rPr>
              <a:t>2012</a:t>
            </a:r>
            <a:r>
              <a:rPr lang="zh-CN" altLang="en-US" sz="1867" dirty="0">
                <a:latin typeface="微软雅黑" panose="020B0503020204020204" pitchFamily="34" charset="-122"/>
                <a:ea typeface="微软雅黑" panose="020B0503020204020204" pitchFamily="34" charset="-122"/>
              </a:rPr>
              <a:t>年，</a:t>
            </a:r>
            <a:r>
              <a:rPr lang="zh-CN" altLang="en-US" sz="1867" dirty="0">
                <a:solidFill>
                  <a:prstClr val="black">
                    <a:lumMod val="75000"/>
                    <a:lumOff val="25000"/>
                  </a:prstClr>
                </a:solidFill>
                <a:latin typeface="微软雅黑" pitchFamily="34" charset="-122"/>
                <a:ea typeface="微软雅黑" pitchFamily="34" charset="-122"/>
              </a:rPr>
              <a:t>借助虹桥商务区地位背景、资源条件和现状基础优势发展前端服饰创意产业经济，成为区域服装创意创新典范区，最终形成一个满足生产、生活、生态条件的服饰创意特色园区。</a:t>
            </a:r>
          </a:p>
        </p:txBody>
      </p:sp>
      <p:pic>
        <p:nvPicPr>
          <p:cNvPr id="2" name="Picture 2"/>
          <p:cNvPicPr>
            <a:picLocks noChangeAspect="1" noChangeArrowheads="1"/>
          </p:cNvPicPr>
          <p:nvPr/>
        </p:nvPicPr>
        <p:blipFill>
          <a:blip r:embed="rId3" cstate="print"/>
          <a:srcRect/>
          <a:stretch>
            <a:fillRect/>
          </a:stretch>
        </p:blipFill>
        <p:spPr bwMode="auto">
          <a:xfrm>
            <a:off x="19928" y="2564904"/>
            <a:ext cx="4539901" cy="2880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599723" y="3044957"/>
            <a:ext cx="4039773" cy="2880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152118" y="3717352"/>
            <a:ext cx="4531817" cy="2880000"/>
          </a:xfrm>
          <a:prstGeom prst="rect">
            <a:avLst/>
          </a:prstGeom>
          <a:noFill/>
          <a:ln w="9525">
            <a:noFill/>
            <a:miter lim="800000"/>
            <a:headEnd/>
            <a:tailEnd/>
          </a:ln>
        </p:spPr>
      </p:pic>
    </p:spTree>
    <p:extLst>
      <p:ext uri="{BB962C8B-B14F-4D97-AF65-F5344CB8AC3E}">
        <p14:creationId xmlns="" xmlns:p14="http://schemas.microsoft.com/office/powerpoint/2010/main" val="16305967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二期项目一览</a:t>
            </a:r>
          </a:p>
        </p:txBody>
      </p:sp>
      <p:sp>
        <p:nvSpPr>
          <p:cNvPr id="37" name="TextBox 36"/>
          <p:cNvSpPr txBox="1"/>
          <p:nvPr/>
        </p:nvSpPr>
        <p:spPr>
          <a:xfrm>
            <a:off x="527381" y="4221811"/>
            <a:ext cx="11041227" cy="2196627"/>
          </a:xfrm>
          <a:prstGeom prst="rect">
            <a:avLst/>
          </a:prstGeom>
          <a:noFill/>
        </p:spPr>
        <p:txBody>
          <a:bodyPr wrap="square" rtlCol="0">
            <a:spAutoFit/>
          </a:bodyPr>
          <a:lstStyle/>
          <a:p>
            <a:pPr lvl="0">
              <a:lnSpc>
                <a:spcPct val="150000"/>
              </a:lnSpc>
              <a:defRPr/>
            </a:pPr>
            <a:r>
              <a:rPr lang="zh-CN" altLang="en-US" sz="1867" dirty="0">
                <a:solidFill>
                  <a:prstClr val="black">
                    <a:lumMod val="75000"/>
                    <a:lumOff val="25000"/>
                  </a:prstClr>
                </a:solidFill>
                <a:latin typeface="微软雅黑" pitchFamily="34" charset="-122"/>
                <a:ea typeface="微软雅黑" pitchFamily="34" charset="-122"/>
              </a:rPr>
              <a:t>上海北虹桥时尚园二期秉承修旧如旧的时尚怀旧风格，在</a:t>
            </a:r>
            <a:r>
              <a:rPr lang="en-US" altLang="zh-CN" sz="1867" dirty="0">
                <a:solidFill>
                  <a:prstClr val="black">
                    <a:lumMod val="75000"/>
                    <a:lumOff val="25000"/>
                  </a:prstClr>
                </a:solidFill>
                <a:latin typeface="微软雅黑" pitchFamily="34" charset="-122"/>
                <a:ea typeface="微软雅黑" pitchFamily="34" charset="-122"/>
              </a:rPr>
              <a:t>40</a:t>
            </a:r>
            <a:r>
              <a:rPr lang="zh-CN" altLang="en-US" sz="1867" dirty="0">
                <a:solidFill>
                  <a:prstClr val="black">
                    <a:lumMod val="75000"/>
                    <a:lumOff val="25000"/>
                  </a:prstClr>
                </a:solidFill>
                <a:latin typeface="微软雅黑" pitchFamily="34" charset="-122"/>
                <a:ea typeface="微软雅黑" pitchFamily="34" charset="-122"/>
              </a:rPr>
              <a:t>亩绿地上极尽展示苏州河北岸</a:t>
            </a:r>
            <a:r>
              <a:rPr lang="en-US" altLang="zh-CN" sz="1867" dirty="0">
                <a:solidFill>
                  <a:prstClr val="black">
                    <a:lumMod val="75000"/>
                    <a:lumOff val="25000"/>
                  </a:prstClr>
                </a:solidFill>
                <a:latin typeface="微软雅黑" pitchFamily="34" charset="-122"/>
                <a:ea typeface="微软雅黑" pitchFamily="34" charset="-122"/>
              </a:rPr>
              <a:t>2</a:t>
            </a:r>
            <a:r>
              <a:rPr lang="zh-CN" altLang="en-US" sz="1867" dirty="0">
                <a:solidFill>
                  <a:prstClr val="black">
                    <a:lumMod val="75000"/>
                    <a:lumOff val="25000"/>
                  </a:prstClr>
                </a:solidFill>
                <a:latin typeface="微软雅黑" pitchFamily="34" charset="-122"/>
                <a:ea typeface="微软雅黑" pitchFamily="34" charset="-122"/>
              </a:rPr>
              <a:t>万平米的时尚文创空间，包括大师工作室、新品展示中心、服装定制中心、设计培训中心多个功能板块。</a:t>
            </a:r>
            <a:endParaRPr lang="en-US" altLang="zh-CN" sz="1867" dirty="0">
              <a:solidFill>
                <a:prstClr val="black">
                  <a:lumMod val="75000"/>
                  <a:lumOff val="25000"/>
                </a:prstClr>
              </a:solidFill>
              <a:latin typeface="微软雅黑" pitchFamily="34" charset="-122"/>
              <a:ea typeface="微软雅黑" pitchFamily="34" charset="-122"/>
            </a:endParaRPr>
          </a:p>
          <a:p>
            <a:pPr lvl="0">
              <a:lnSpc>
                <a:spcPct val="150000"/>
              </a:lnSpc>
              <a:defRPr/>
            </a:pPr>
            <a:r>
              <a:rPr lang="zh-CN" altLang="en-US" sz="1867" dirty="0">
                <a:solidFill>
                  <a:prstClr val="black">
                    <a:lumMod val="75000"/>
                    <a:lumOff val="25000"/>
                  </a:prstClr>
                </a:solidFill>
                <a:latin typeface="微软雅黑" pitchFamily="34" charset="-122"/>
                <a:ea typeface="微软雅黑" pitchFamily="34" charset="-122"/>
              </a:rPr>
              <a:t>园区依托虹桥商务区，以上海时尚之都促进中心和上海虹北时尚产业促进中心为平台，集合江桥镇、拉谷谷、东华大学三方资源优势，展现</a:t>
            </a:r>
            <a:r>
              <a:rPr lang="en-US" altLang="zh-CN" sz="1867" dirty="0">
                <a:solidFill>
                  <a:prstClr val="black">
                    <a:lumMod val="75000"/>
                    <a:lumOff val="25000"/>
                  </a:prstClr>
                </a:solidFill>
                <a:latin typeface="微软雅黑" pitchFamily="34" charset="-122"/>
                <a:ea typeface="微软雅黑" pitchFamily="34" charset="-122"/>
              </a:rPr>
              <a:t>“</a:t>
            </a:r>
            <a:r>
              <a:rPr lang="zh-CN" altLang="en-US" sz="1867" dirty="0">
                <a:solidFill>
                  <a:prstClr val="black">
                    <a:lumMod val="75000"/>
                    <a:lumOff val="25000"/>
                  </a:prstClr>
                </a:solidFill>
                <a:latin typeface="微软雅黑" pitchFamily="34" charset="-122"/>
                <a:ea typeface="微软雅黑" pitchFamily="34" charset="-122"/>
              </a:rPr>
              <a:t>跨时区</a:t>
            </a:r>
            <a:r>
              <a:rPr lang="en-US" altLang="zh-CN" sz="1867" dirty="0">
                <a:solidFill>
                  <a:prstClr val="black">
                    <a:lumMod val="75000"/>
                    <a:lumOff val="25000"/>
                  </a:prstClr>
                </a:solidFill>
                <a:latin typeface="微软雅黑" pitchFamily="34" charset="-122"/>
                <a:ea typeface="微软雅黑" pitchFamily="34" charset="-122"/>
              </a:rPr>
              <a:t>”</a:t>
            </a:r>
            <a:r>
              <a:rPr lang="zh-CN" altLang="en-US" sz="1867" dirty="0">
                <a:solidFill>
                  <a:prstClr val="black">
                    <a:lumMod val="75000"/>
                    <a:lumOff val="25000"/>
                  </a:prstClr>
                </a:solidFill>
                <a:latin typeface="微软雅黑" pitchFamily="34" charset="-122"/>
                <a:ea typeface="微软雅黑" pitchFamily="34" charset="-122"/>
              </a:rPr>
              <a:t>特色，通过市场化运作，打造上海、全国、世界知名的时尚汇聚之地。</a:t>
            </a:r>
          </a:p>
        </p:txBody>
      </p:sp>
      <p:grpSp>
        <p:nvGrpSpPr>
          <p:cNvPr id="29" name="组合 28">
            <a:extLst>
              <a:ext uri="{FF2B5EF4-FFF2-40B4-BE49-F238E27FC236}">
                <a16:creationId xmlns="" xmlns:a16="http://schemas.microsoft.com/office/drawing/2014/main" id="{738AB9B1-8219-4CF5-A419-0553EB99734D}"/>
              </a:ext>
            </a:extLst>
          </p:cNvPr>
          <p:cNvGrpSpPr/>
          <p:nvPr/>
        </p:nvGrpSpPr>
        <p:grpSpPr>
          <a:xfrm>
            <a:off x="322784" y="1138715"/>
            <a:ext cx="11546433" cy="2934557"/>
            <a:chOff x="296527" y="854035"/>
            <a:chExt cx="8659825" cy="2200918"/>
          </a:xfrm>
        </p:grpSpPr>
        <p:pic>
          <p:nvPicPr>
            <p:cNvPr id="16" name="图片 15">
              <a:extLst>
                <a:ext uri="{FF2B5EF4-FFF2-40B4-BE49-F238E27FC236}">
                  <a16:creationId xmlns="" xmlns:a16="http://schemas.microsoft.com/office/drawing/2014/main" id="{3FA18229-FCB3-4400-B0B7-231B7318338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74964" y="865195"/>
              <a:ext cx="2081388" cy="1170780"/>
            </a:xfrm>
            <a:prstGeom prst="rect">
              <a:avLst/>
            </a:prstGeom>
          </p:spPr>
        </p:pic>
        <p:pic>
          <p:nvPicPr>
            <p:cNvPr id="27" name="图片 26">
              <a:extLst>
                <a:ext uri="{FF2B5EF4-FFF2-40B4-BE49-F238E27FC236}">
                  <a16:creationId xmlns="" xmlns:a16="http://schemas.microsoft.com/office/drawing/2014/main" id="{E30FB461-35B8-4742-AEF8-5E81CAFC94C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06025" y="861144"/>
              <a:ext cx="1668045" cy="1089962"/>
            </a:xfrm>
            <a:prstGeom prst="rect">
              <a:avLst/>
            </a:prstGeom>
          </p:spPr>
        </p:pic>
        <p:pic>
          <p:nvPicPr>
            <p:cNvPr id="10" name="Picture 2" descr="C:\Users\LAGOGO\Desktop\2018.03.15lgg园区（改）\_44A0466副本.jpg"/>
            <p:cNvPicPr>
              <a:picLocks noChangeAspect="1" noChangeArrowheads="1"/>
            </p:cNvPicPr>
            <p:nvPr/>
          </p:nvPicPr>
          <p:blipFill>
            <a:blip r:embed="rId5" cstate="screen"/>
            <a:srcRect/>
            <a:stretch>
              <a:fillRect/>
            </a:stretch>
          </p:blipFill>
          <p:spPr bwMode="auto">
            <a:xfrm>
              <a:off x="296527" y="854035"/>
              <a:ext cx="3441450" cy="2200918"/>
            </a:xfrm>
            <a:prstGeom prst="rect">
              <a:avLst/>
            </a:prstGeom>
            <a:noFill/>
          </p:spPr>
        </p:pic>
        <p:pic>
          <p:nvPicPr>
            <p:cNvPr id="3" name="图片 2">
              <a:extLst>
                <a:ext uri="{FF2B5EF4-FFF2-40B4-BE49-F238E27FC236}">
                  <a16:creationId xmlns="" xmlns:a16="http://schemas.microsoft.com/office/drawing/2014/main" id="{6DD7901C-1EBE-4F91-A3F7-3B034A1F9EE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737980" y="1952559"/>
              <a:ext cx="1668045" cy="1102394"/>
            </a:xfrm>
            <a:prstGeom prst="rect">
              <a:avLst/>
            </a:prstGeom>
          </p:spPr>
        </p:pic>
        <p:pic>
          <p:nvPicPr>
            <p:cNvPr id="8" name="图片 7">
              <a:extLst>
                <a:ext uri="{FF2B5EF4-FFF2-40B4-BE49-F238E27FC236}">
                  <a16:creationId xmlns="" xmlns:a16="http://schemas.microsoft.com/office/drawing/2014/main" id="{A53C7CA9-D01D-429A-AE38-EF15B5F72460}"/>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406025" y="1951325"/>
              <a:ext cx="1668045" cy="1102394"/>
            </a:xfrm>
            <a:prstGeom prst="rect">
              <a:avLst/>
            </a:prstGeom>
          </p:spPr>
        </p:pic>
        <p:pic>
          <p:nvPicPr>
            <p:cNvPr id="13" name="图片 12">
              <a:extLst>
                <a:ext uri="{FF2B5EF4-FFF2-40B4-BE49-F238E27FC236}">
                  <a16:creationId xmlns="" xmlns:a16="http://schemas.microsoft.com/office/drawing/2014/main" id="{3F69D124-6E17-436B-8693-C22CC780A6E0}"/>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737980" y="865196"/>
              <a:ext cx="1668046" cy="1101374"/>
            </a:xfrm>
            <a:prstGeom prst="rect">
              <a:avLst/>
            </a:prstGeom>
          </p:spPr>
        </p:pic>
        <p:pic>
          <p:nvPicPr>
            <p:cNvPr id="24" name="图片 23">
              <a:extLst>
                <a:ext uri="{FF2B5EF4-FFF2-40B4-BE49-F238E27FC236}">
                  <a16:creationId xmlns="" xmlns:a16="http://schemas.microsoft.com/office/drawing/2014/main" id="{D8C2FAF3-BD0F-44D1-A495-33B011F205C7}"/>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074073" y="1987619"/>
              <a:ext cx="1882279" cy="1066100"/>
            </a:xfrm>
            <a:prstGeom prst="rect">
              <a:avLst/>
            </a:prstGeom>
          </p:spPr>
        </p:pic>
      </p:grpSp>
      <p:sp>
        <p:nvSpPr>
          <p:cNvPr id="14" name="灯片编号占位符 3">
            <a:extLst>
              <a:ext uri="{FF2B5EF4-FFF2-40B4-BE49-F238E27FC236}">
                <a16:creationId xmlns="" xmlns:a16="http://schemas.microsoft.com/office/drawing/2014/main" id="{024977B5-4306-4A28-902E-C67ECC8AB910}"/>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103</a:t>
            </a:fld>
            <a:endParaRPr lang="zh-CN" altLang="en-US" dirty="0"/>
          </a:p>
        </p:txBody>
      </p:sp>
    </p:spTree>
    <p:extLst>
      <p:ext uri="{BB962C8B-B14F-4D97-AF65-F5344CB8AC3E}">
        <p14:creationId xmlns="" xmlns:p14="http://schemas.microsoft.com/office/powerpoint/2010/main" val="24391758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二期项目一览</a:t>
            </a:r>
          </a:p>
        </p:txBody>
      </p:sp>
      <p:pic>
        <p:nvPicPr>
          <p:cNvPr id="6" name="图片 5">
            <a:extLst>
              <a:ext uri="{FF2B5EF4-FFF2-40B4-BE49-F238E27FC236}">
                <a16:creationId xmlns="" xmlns:a16="http://schemas.microsoft.com/office/drawing/2014/main" id="{51A0F9AD-8568-4F81-BFC8-3DF3634CE4C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989435"/>
            <a:ext cx="4756220" cy="3249093"/>
          </a:xfrm>
          <a:prstGeom prst="rect">
            <a:avLst/>
          </a:prstGeom>
        </p:spPr>
      </p:pic>
      <p:sp>
        <p:nvSpPr>
          <p:cNvPr id="15" name="箭头: 右 14">
            <a:extLst>
              <a:ext uri="{FF2B5EF4-FFF2-40B4-BE49-F238E27FC236}">
                <a16:creationId xmlns="" xmlns:a16="http://schemas.microsoft.com/office/drawing/2014/main" id="{9A2FBCEB-FE77-4918-8FA9-3A32AC5D089D}"/>
              </a:ext>
            </a:extLst>
          </p:cNvPr>
          <p:cNvSpPr/>
          <p:nvPr/>
        </p:nvSpPr>
        <p:spPr>
          <a:xfrm>
            <a:off x="4877487" y="3455659"/>
            <a:ext cx="695523" cy="4541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7" name="图片 16">
            <a:extLst>
              <a:ext uri="{FF2B5EF4-FFF2-40B4-BE49-F238E27FC236}">
                <a16:creationId xmlns="" xmlns:a16="http://schemas.microsoft.com/office/drawing/2014/main" id="{F986D71F-0B56-4352-8F8D-01D8A982D6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21234" y="789740"/>
            <a:ext cx="4470767" cy="2977752"/>
          </a:xfrm>
          <a:prstGeom prst="rect">
            <a:avLst/>
          </a:prstGeom>
        </p:spPr>
      </p:pic>
      <p:pic>
        <p:nvPicPr>
          <p:cNvPr id="9" name="图片 8">
            <a:extLst>
              <a:ext uri="{FF2B5EF4-FFF2-40B4-BE49-F238E27FC236}">
                <a16:creationId xmlns="" xmlns:a16="http://schemas.microsoft.com/office/drawing/2014/main" id="{D002BFE5-E287-4017-AA92-00014119B2C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26733" y="3710285"/>
            <a:ext cx="4465267" cy="2976844"/>
          </a:xfrm>
          <a:prstGeom prst="rect">
            <a:avLst/>
          </a:prstGeom>
        </p:spPr>
      </p:pic>
      <p:pic>
        <p:nvPicPr>
          <p:cNvPr id="7" name="图片 6">
            <a:extLst>
              <a:ext uri="{FF2B5EF4-FFF2-40B4-BE49-F238E27FC236}">
                <a16:creationId xmlns="" xmlns:a16="http://schemas.microsoft.com/office/drawing/2014/main" id="{8DBBB3DF-0C1E-4E68-A7AB-A7305FB5F46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09583" y="3614045"/>
            <a:ext cx="4609627" cy="3073083"/>
          </a:xfrm>
          <a:prstGeom prst="rect">
            <a:avLst/>
          </a:prstGeom>
        </p:spPr>
      </p:pic>
      <p:pic>
        <p:nvPicPr>
          <p:cNvPr id="12" name="图片 11">
            <a:extLst>
              <a:ext uri="{FF2B5EF4-FFF2-40B4-BE49-F238E27FC236}">
                <a16:creationId xmlns="" xmlns:a16="http://schemas.microsoft.com/office/drawing/2014/main" id="{64C66F95-A39A-41C3-8113-A668D5EE1DE0}"/>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595253" y="765220"/>
            <a:ext cx="4609625" cy="3073083"/>
          </a:xfrm>
          <a:prstGeom prst="rect">
            <a:avLst/>
          </a:prstGeom>
        </p:spPr>
      </p:pic>
    </p:spTree>
    <p:extLst>
      <p:ext uri="{BB962C8B-B14F-4D97-AF65-F5344CB8AC3E}">
        <p14:creationId xmlns="" xmlns:p14="http://schemas.microsoft.com/office/powerpoint/2010/main" val="105457021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二期项目一览</a:t>
            </a:r>
          </a:p>
        </p:txBody>
      </p:sp>
      <p:pic>
        <p:nvPicPr>
          <p:cNvPr id="3" name="图片 2">
            <a:extLst>
              <a:ext uri="{FF2B5EF4-FFF2-40B4-BE49-F238E27FC236}">
                <a16:creationId xmlns="" xmlns:a16="http://schemas.microsoft.com/office/drawing/2014/main" id="{87276E0F-9DFF-4005-A6AF-A7BDCBC0018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7187" y="1046443"/>
            <a:ext cx="3389301" cy="2259535"/>
          </a:xfrm>
          <a:prstGeom prst="rect">
            <a:avLst/>
          </a:prstGeom>
        </p:spPr>
      </p:pic>
      <p:pic>
        <p:nvPicPr>
          <p:cNvPr id="6" name="图片 5">
            <a:extLst>
              <a:ext uri="{FF2B5EF4-FFF2-40B4-BE49-F238E27FC236}">
                <a16:creationId xmlns="" xmlns:a16="http://schemas.microsoft.com/office/drawing/2014/main" id="{46F0F959-A4BF-4AD8-8DB6-33D6142E4F1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27492" y="1011266"/>
            <a:ext cx="3965753" cy="2259533"/>
          </a:xfrm>
          <a:prstGeom prst="rect">
            <a:avLst/>
          </a:prstGeom>
        </p:spPr>
      </p:pic>
      <p:pic>
        <p:nvPicPr>
          <p:cNvPr id="8" name="图片 7">
            <a:extLst>
              <a:ext uri="{FF2B5EF4-FFF2-40B4-BE49-F238E27FC236}">
                <a16:creationId xmlns="" xmlns:a16="http://schemas.microsoft.com/office/drawing/2014/main" id="{3D985971-4D83-4192-AB12-C7F8E76A450F}"/>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494209" y="1046443"/>
            <a:ext cx="3389299" cy="2259532"/>
          </a:xfrm>
          <a:prstGeom prst="rect">
            <a:avLst/>
          </a:prstGeom>
        </p:spPr>
      </p:pic>
      <p:pic>
        <p:nvPicPr>
          <p:cNvPr id="13" name="图片 12">
            <a:extLst>
              <a:ext uri="{FF2B5EF4-FFF2-40B4-BE49-F238E27FC236}">
                <a16:creationId xmlns="" xmlns:a16="http://schemas.microsoft.com/office/drawing/2014/main" id="{9F7D553A-FB99-46F1-A9ED-D0CB04AB7CF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494210" y="4206978"/>
            <a:ext cx="3385065" cy="2259532"/>
          </a:xfrm>
          <a:prstGeom prst="rect">
            <a:avLst/>
          </a:prstGeom>
        </p:spPr>
      </p:pic>
      <p:sp>
        <p:nvSpPr>
          <p:cNvPr id="14" name="箭头: 下 13">
            <a:extLst>
              <a:ext uri="{FF2B5EF4-FFF2-40B4-BE49-F238E27FC236}">
                <a16:creationId xmlns="" xmlns:a16="http://schemas.microsoft.com/office/drawing/2014/main" id="{477453BF-0493-4836-AB0F-EDCC926FC641}"/>
              </a:ext>
            </a:extLst>
          </p:cNvPr>
          <p:cNvSpPr/>
          <p:nvPr/>
        </p:nvSpPr>
        <p:spPr>
          <a:xfrm>
            <a:off x="2197497" y="3429001"/>
            <a:ext cx="401935" cy="5319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箭头: 下 21">
            <a:extLst>
              <a:ext uri="{FF2B5EF4-FFF2-40B4-BE49-F238E27FC236}">
                <a16:creationId xmlns="" xmlns:a16="http://schemas.microsoft.com/office/drawing/2014/main" id="{E4683C81-3DAD-4698-A6D5-AA9A509D937B}"/>
              </a:ext>
            </a:extLst>
          </p:cNvPr>
          <p:cNvSpPr/>
          <p:nvPr/>
        </p:nvSpPr>
        <p:spPr>
          <a:xfrm>
            <a:off x="9784809" y="3468085"/>
            <a:ext cx="401935" cy="5319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箭头: 下 22">
            <a:extLst>
              <a:ext uri="{FF2B5EF4-FFF2-40B4-BE49-F238E27FC236}">
                <a16:creationId xmlns="" xmlns:a16="http://schemas.microsoft.com/office/drawing/2014/main" id="{2994561B-7816-4832-A1B0-5BBE7AA49A1C}"/>
              </a:ext>
            </a:extLst>
          </p:cNvPr>
          <p:cNvSpPr/>
          <p:nvPr/>
        </p:nvSpPr>
        <p:spPr>
          <a:xfrm>
            <a:off x="6130129" y="3447297"/>
            <a:ext cx="401935" cy="5319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a:extLst>
              <a:ext uri="{FF2B5EF4-FFF2-40B4-BE49-F238E27FC236}">
                <a16:creationId xmlns="" xmlns:a16="http://schemas.microsoft.com/office/drawing/2014/main" id="{DDF791FB-CF3A-426E-AC0C-3A578E2991DD}"/>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7189" y="4206976"/>
            <a:ext cx="3389300" cy="2259533"/>
          </a:xfrm>
          <a:prstGeom prst="rect">
            <a:avLst/>
          </a:prstGeom>
        </p:spPr>
      </p:pic>
      <p:pic>
        <p:nvPicPr>
          <p:cNvPr id="24" name="图片 23">
            <a:extLst>
              <a:ext uri="{FF2B5EF4-FFF2-40B4-BE49-F238E27FC236}">
                <a16:creationId xmlns="" xmlns:a16="http://schemas.microsoft.com/office/drawing/2014/main" id="{FE707CE3-E6EF-4CE6-A885-0415761A77D7}"/>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327492" y="4214649"/>
            <a:ext cx="3965753" cy="2259532"/>
          </a:xfrm>
          <a:prstGeom prst="rect">
            <a:avLst/>
          </a:prstGeom>
        </p:spPr>
      </p:pic>
    </p:spTree>
    <p:extLst>
      <p:ext uri="{BB962C8B-B14F-4D97-AF65-F5344CB8AC3E}">
        <p14:creationId xmlns="" xmlns:p14="http://schemas.microsoft.com/office/powerpoint/2010/main" val="391617864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750"/>
                                        <p:tgtEl>
                                          <p:spTgt spid="8"/>
                                        </p:tgtEl>
                                      </p:cBhvr>
                                    </p:animEffect>
                                    <p:anim calcmode="lin" valueType="num">
                                      <p:cBhvr>
                                        <p:cTn id="42" dur="750" fill="hold"/>
                                        <p:tgtEl>
                                          <p:spTgt spid="8"/>
                                        </p:tgtEl>
                                        <p:attrNameLst>
                                          <p:attrName>ppt_x</p:attrName>
                                        </p:attrNameLst>
                                      </p:cBhvr>
                                      <p:tavLst>
                                        <p:tav tm="0">
                                          <p:val>
                                            <p:strVal val="#ppt_x"/>
                                          </p:val>
                                        </p:tav>
                                        <p:tav tm="100000">
                                          <p:val>
                                            <p:strVal val="#ppt_x"/>
                                          </p:val>
                                        </p:tav>
                                      </p:tavLst>
                                    </p:anim>
                                    <p:anim calcmode="lin" valueType="num">
                                      <p:cBhvr>
                                        <p:cTn id="43" dur="7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42"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7" name="直接连接符 6"/>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二期项目一览</a:t>
            </a:r>
          </a:p>
        </p:txBody>
      </p:sp>
      <p:sp>
        <p:nvSpPr>
          <p:cNvPr id="9" name="TextBox 8"/>
          <p:cNvSpPr txBox="1"/>
          <p:nvPr/>
        </p:nvSpPr>
        <p:spPr>
          <a:xfrm>
            <a:off x="527381" y="1238235"/>
            <a:ext cx="11041227" cy="472565"/>
          </a:xfrm>
          <a:prstGeom prst="rect">
            <a:avLst/>
          </a:prstGeom>
          <a:noFill/>
        </p:spPr>
        <p:txBody>
          <a:bodyPr wrap="square" rtlCol="0">
            <a:spAutoFit/>
          </a:bodyPr>
          <a:lstStyle/>
          <a:p>
            <a:pPr>
              <a:lnSpc>
                <a:spcPct val="150000"/>
              </a:lnSpc>
              <a:defRPr/>
            </a:pPr>
            <a:r>
              <a:rPr lang="en-US" altLang="zh-CN" sz="1867" dirty="0">
                <a:solidFill>
                  <a:prstClr val="black">
                    <a:lumMod val="75000"/>
                    <a:lumOff val="25000"/>
                  </a:prstClr>
                </a:solidFill>
                <a:latin typeface="微软雅黑" pitchFamily="34" charset="-122"/>
                <a:ea typeface="微软雅黑" pitchFamily="34" charset="-122"/>
              </a:rPr>
              <a:t>2018</a:t>
            </a:r>
            <a:r>
              <a:rPr lang="zh-CN" altLang="en-US" sz="1867" dirty="0">
                <a:solidFill>
                  <a:prstClr val="black">
                    <a:lumMod val="75000"/>
                    <a:lumOff val="25000"/>
                  </a:prstClr>
                </a:solidFill>
                <a:latin typeface="微软雅黑" pitchFamily="34" charset="-122"/>
                <a:ea typeface="微软雅黑" pitchFamily="34" charset="-122"/>
              </a:rPr>
              <a:t>年</a:t>
            </a:r>
            <a:r>
              <a:rPr lang="en-US" altLang="zh-CN" sz="1867" dirty="0">
                <a:solidFill>
                  <a:prstClr val="black">
                    <a:lumMod val="75000"/>
                    <a:lumOff val="25000"/>
                  </a:prstClr>
                </a:solidFill>
                <a:latin typeface="微软雅黑" pitchFamily="34" charset="-122"/>
                <a:ea typeface="微软雅黑" pitchFamily="34" charset="-122"/>
              </a:rPr>
              <a:t>3</a:t>
            </a:r>
            <a:r>
              <a:rPr lang="zh-CN" altLang="en-US" sz="1867" dirty="0">
                <a:solidFill>
                  <a:prstClr val="black">
                    <a:lumMod val="75000"/>
                    <a:lumOff val="25000"/>
                  </a:prstClr>
                </a:solidFill>
                <a:latin typeface="微软雅黑" pitchFamily="34" charset="-122"/>
                <a:ea typeface="微软雅黑" pitchFamily="34" charset="-122"/>
              </a:rPr>
              <a:t>月</a:t>
            </a:r>
            <a:r>
              <a:rPr lang="en-US" altLang="zh-CN" sz="1867" dirty="0">
                <a:solidFill>
                  <a:prstClr val="black">
                    <a:lumMod val="75000"/>
                    <a:lumOff val="25000"/>
                  </a:prstClr>
                </a:solidFill>
                <a:latin typeface="微软雅黑" pitchFamily="34" charset="-122"/>
                <a:ea typeface="微软雅黑" pitchFamily="34" charset="-122"/>
              </a:rPr>
              <a:t>16</a:t>
            </a:r>
            <a:r>
              <a:rPr lang="zh-CN" altLang="en-US" sz="1867" dirty="0">
                <a:solidFill>
                  <a:prstClr val="black">
                    <a:lumMod val="75000"/>
                    <a:lumOff val="25000"/>
                  </a:prstClr>
                </a:solidFill>
                <a:latin typeface="微软雅黑" pitchFamily="34" charset="-122"/>
                <a:ea typeface="微软雅黑" pitchFamily="34" charset="-122"/>
              </a:rPr>
              <a:t>日，位于吴淞江畔的北虹桥时尚创意园正式开园，嘉定区及江桥镇相关领导出席开园仪式。</a:t>
            </a:r>
          </a:p>
        </p:txBody>
      </p:sp>
      <p:pic>
        <p:nvPicPr>
          <p:cNvPr id="22" name="图片 21" descr="IMG_0412.JPG"/>
          <p:cNvPicPr>
            <a:picLocks noChangeAspect="1"/>
          </p:cNvPicPr>
          <p:nvPr/>
        </p:nvPicPr>
        <p:blipFill>
          <a:blip r:embed="rId2" cstate="screen"/>
          <a:stretch>
            <a:fillRect/>
          </a:stretch>
        </p:blipFill>
        <p:spPr>
          <a:xfrm>
            <a:off x="0" y="2285992"/>
            <a:ext cx="4857784" cy="3238523"/>
          </a:xfrm>
          <a:prstGeom prst="rect">
            <a:avLst/>
          </a:prstGeom>
        </p:spPr>
      </p:pic>
      <p:pic>
        <p:nvPicPr>
          <p:cNvPr id="23" name="Picture 2" descr="C:\Users\LAGOGO\Desktop\园区二期活动\新建文件夹\微信图片_20180317145210.jpg"/>
          <p:cNvPicPr>
            <a:picLocks noChangeAspect="1" noChangeArrowheads="1"/>
          </p:cNvPicPr>
          <p:nvPr/>
        </p:nvPicPr>
        <p:blipFill>
          <a:blip r:embed="rId3" cstate="screen"/>
          <a:srcRect/>
          <a:stretch>
            <a:fillRect/>
          </a:stretch>
        </p:blipFill>
        <p:spPr bwMode="auto">
          <a:xfrm>
            <a:off x="4857784" y="2285992"/>
            <a:ext cx="4858997" cy="3238523"/>
          </a:xfrm>
          <a:prstGeom prst="rect">
            <a:avLst/>
          </a:prstGeom>
          <a:noFill/>
        </p:spPr>
      </p:pic>
      <p:pic>
        <p:nvPicPr>
          <p:cNvPr id="24" name="Picture 2" descr="C:\Users\LAGOGO\Desktop\园区二期活动\新建文件夹\_MGL8150.jpg"/>
          <p:cNvPicPr>
            <a:picLocks noChangeAspect="1" noChangeArrowheads="1"/>
          </p:cNvPicPr>
          <p:nvPr/>
        </p:nvPicPr>
        <p:blipFill>
          <a:blip r:embed="rId4" cstate="print"/>
          <a:srcRect t="23360" r="4612"/>
          <a:stretch>
            <a:fillRect/>
          </a:stretch>
        </p:blipFill>
        <p:spPr bwMode="auto">
          <a:xfrm>
            <a:off x="9334522" y="2285992"/>
            <a:ext cx="2857479" cy="3240000"/>
          </a:xfrm>
          <a:prstGeom prst="rect">
            <a:avLst/>
          </a:prstGeom>
          <a:noFill/>
        </p:spPr>
      </p:pic>
      <p:sp>
        <p:nvSpPr>
          <p:cNvPr id="10" name="灯片编号占位符 3">
            <a:extLst>
              <a:ext uri="{FF2B5EF4-FFF2-40B4-BE49-F238E27FC236}">
                <a16:creationId xmlns="" xmlns:a16="http://schemas.microsoft.com/office/drawing/2014/main" id="{EF07082B-CA5D-44B0-8884-F3E051A409C8}"/>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106</a:t>
            </a:fld>
            <a:endParaRPr lang="zh-CN" altLang="en-US" dirty="0"/>
          </a:p>
        </p:txBody>
      </p:sp>
    </p:spTree>
    <p:extLst>
      <p:ext uri="{BB962C8B-B14F-4D97-AF65-F5344CB8AC3E}">
        <p14:creationId xmlns="" xmlns:p14="http://schemas.microsoft.com/office/powerpoint/2010/main" val="15190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381" y="5143512"/>
            <a:ext cx="11041227" cy="903581"/>
          </a:xfrm>
          <a:prstGeom prst="rect">
            <a:avLst/>
          </a:prstGeom>
          <a:noFill/>
        </p:spPr>
        <p:txBody>
          <a:bodyPr wrap="square" rtlCol="0">
            <a:spAutoFit/>
          </a:bodyPr>
          <a:lstStyle/>
          <a:p>
            <a:pPr>
              <a:lnSpc>
                <a:spcPct val="150000"/>
              </a:lnSpc>
              <a:defRPr/>
            </a:pPr>
            <a:r>
              <a:rPr lang="zh-CN" altLang="en-US" sz="1867" dirty="0">
                <a:solidFill>
                  <a:prstClr val="black">
                    <a:lumMod val="75000"/>
                    <a:lumOff val="25000"/>
                  </a:prstClr>
                </a:solidFill>
                <a:latin typeface="微软雅黑" pitchFamily="34" charset="-122"/>
                <a:ea typeface="微软雅黑" pitchFamily="34" charset="-122"/>
              </a:rPr>
              <a:t>目前，园区已有大师工作室、服装设计师工作室、动漫影视设计、总部研发、时尚管理学院</a:t>
            </a:r>
            <a:r>
              <a:rPr lang="zh-CN" altLang="en-US" sz="1867" b="1" dirty="0">
                <a:solidFill>
                  <a:prstClr val="black">
                    <a:lumMod val="75000"/>
                    <a:lumOff val="25000"/>
                  </a:prstClr>
                </a:solidFill>
                <a:latin typeface="微软雅黑" pitchFamily="34" charset="-122"/>
                <a:ea typeface="微软雅黑" pitchFamily="34" charset="-122"/>
              </a:rPr>
              <a:t>、</a:t>
            </a:r>
            <a:r>
              <a:rPr lang="zh-CN" altLang="en-US" sz="1867" dirty="0">
                <a:solidFill>
                  <a:prstClr val="black">
                    <a:lumMod val="75000"/>
                    <a:lumOff val="25000"/>
                  </a:prstClr>
                </a:solidFill>
                <a:latin typeface="微软雅黑" pitchFamily="34" charset="-122"/>
                <a:ea typeface="微软雅黑" pitchFamily="34" charset="-122"/>
              </a:rPr>
              <a:t>工艺美术等方面的多家企业入驻。入驻率超过</a:t>
            </a:r>
            <a:r>
              <a:rPr lang="en-US" altLang="zh-CN" sz="1867" dirty="0">
                <a:solidFill>
                  <a:prstClr val="black">
                    <a:lumMod val="75000"/>
                    <a:lumOff val="25000"/>
                  </a:prstClr>
                </a:solidFill>
                <a:latin typeface="微软雅黑" pitchFamily="34" charset="-122"/>
                <a:ea typeface="微软雅黑" pitchFamily="34" charset="-122"/>
              </a:rPr>
              <a:t>60%</a:t>
            </a:r>
            <a:r>
              <a:rPr lang="zh-CN" altLang="en-US" sz="1867" dirty="0">
                <a:solidFill>
                  <a:prstClr val="black">
                    <a:lumMod val="75000"/>
                    <a:lumOff val="25000"/>
                  </a:prstClr>
                </a:solidFill>
                <a:latin typeface="微软雅黑" pitchFamily="34" charset="-122"/>
                <a:ea typeface="微软雅黑" pitchFamily="34" charset="-122"/>
              </a:rPr>
              <a:t>，税收产出超</a:t>
            </a:r>
            <a:r>
              <a:rPr lang="en-US" altLang="zh-CN" sz="1867" dirty="0">
                <a:solidFill>
                  <a:prstClr val="black">
                    <a:lumMod val="75000"/>
                    <a:lumOff val="25000"/>
                  </a:prstClr>
                </a:solidFill>
                <a:latin typeface="微软雅黑" pitchFamily="34" charset="-122"/>
                <a:ea typeface="微软雅黑" pitchFamily="34" charset="-122"/>
              </a:rPr>
              <a:t>800</a:t>
            </a:r>
            <a:r>
              <a:rPr lang="zh-CN" altLang="en-US" sz="1867" dirty="0">
                <a:solidFill>
                  <a:prstClr val="black">
                    <a:lumMod val="75000"/>
                    <a:lumOff val="25000"/>
                  </a:prstClr>
                </a:solidFill>
                <a:latin typeface="微软雅黑" pitchFamily="34" charset="-122"/>
                <a:ea typeface="微软雅黑" pitchFamily="34" charset="-122"/>
              </a:rPr>
              <a:t>万。</a:t>
            </a:r>
            <a:endParaRPr lang="en-US" altLang="zh-CN" sz="1867" dirty="0">
              <a:solidFill>
                <a:prstClr val="black">
                  <a:lumMod val="75000"/>
                  <a:lumOff val="25000"/>
                </a:prstClr>
              </a:solidFill>
              <a:latin typeface="微软雅黑" pitchFamily="34" charset="-122"/>
              <a:ea typeface="微软雅黑" pitchFamily="34" charset="-122"/>
            </a:endParaRPr>
          </a:p>
        </p:txBody>
      </p:sp>
      <p:sp>
        <p:nvSpPr>
          <p:cNvPr id="5" name="矩形 4"/>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8" name="直接连接符 7"/>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rPr>
              <a:t>二期项目一览</a:t>
            </a:r>
          </a:p>
        </p:txBody>
      </p:sp>
      <p:pic>
        <p:nvPicPr>
          <p:cNvPr id="20" name="图片 19">
            <a:extLst>
              <a:ext uri="{FF2B5EF4-FFF2-40B4-BE49-F238E27FC236}">
                <a16:creationId xmlns="" xmlns:a16="http://schemas.microsoft.com/office/drawing/2014/main" id="{B1A0661B-770E-4519-A206-B6FA80A285E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619237"/>
            <a:ext cx="7680000" cy="3144000"/>
          </a:xfrm>
          <a:prstGeom prst="rect">
            <a:avLst/>
          </a:prstGeom>
        </p:spPr>
      </p:pic>
      <p:pic>
        <p:nvPicPr>
          <p:cNvPr id="21" name="图片 20">
            <a:extLst>
              <a:ext uri="{FF2B5EF4-FFF2-40B4-BE49-F238E27FC236}">
                <a16:creationId xmlns="" xmlns:a16="http://schemas.microsoft.com/office/drawing/2014/main" id="{773C016B-4F6E-454C-9A7C-637B62D551D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1197" y="1619237"/>
            <a:ext cx="4880803" cy="3143272"/>
          </a:xfrm>
          <a:prstGeom prst="rect">
            <a:avLst/>
          </a:prstGeom>
        </p:spPr>
      </p:pic>
      <p:sp>
        <p:nvSpPr>
          <p:cNvPr id="10" name="灯片编号占位符 3">
            <a:extLst>
              <a:ext uri="{FF2B5EF4-FFF2-40B4-BE49-F238E27FC236}">
                <a16:creationId xmlns="" xmlns:a16="http://schemas.microsoft.com/office/drawing/2014/main" id="{786C9D62-C00E-458E-9872-BDE71091E5D5}"/>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107</a:t>
            </a:fld>
            <a:endParaRPr lang="zh-CN" altLang="en-US" dirty="0"/>
          </a:p>
        </p:txBody>
      </p:sp>
    </p:spTree>
    <p:extLst>
      <p:ext uri="{BB962C8B-B14F-4D97-AF65-F5344CB8AC3E}">
        <p14:creationId xmlns="" xmlns:p14="http://schemas.microsoft.com/office/powerpoint/2010/main" val="10800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rPr>
              <a:t>三期功能介绍</a:t>
            </a:r>
            <a:endParaRPr lang="zh-CN" altLang="en-US" sz="2400" b="1" dirty="0">
              <a:solidFill>
                <a:prstClr val="black">
                  <a:lumMod val="95000"/>
                  <a:lumOff val="5000"/>
                </a:prstClr>
              </a:solidFill>
              <a:latin typeface="微软雅黑" panose="020B0503020204020204" pitchFamily="34" charset="-122"/>
              <a:ea typeface="微软雅黑" panose="020B0503020204020204" pitchFamily="34" charset="-122"/>
            </a:endParaRPr>
          </a:p>
        </p:txBody>
      </p:sp>
      <p:pic>
        <p:nvPicPr>
          <p:cNvPr id="8" name="Picture 7" descr="E:\2017\9月工作\8570.jpg_wh1200.jpg"/>
          <p:cNvPicPr>
            <a:picLocks noChangeAspect="1" noChangeArrowheads="1"/>
          </p:cNvPicPr>
          <p:nvPr/>
        </p:nvPicPr>
        <p:blipFill>
          <a:blip r:embed="rId3" cstate="print"/>
          <a:srcRect t="7307" r="17087" b="55338"/>
          <a:stretch>
            <a:fillRect/>
          </a:stretch>
        </p:blipFill>
        <p:spPr bwMode="auto">
          <a:xfrm>
            <a:off x="0" y="1124744"/>
            <a:ext cx="12192000" cy="4907213"/>
          </a:xfrm>
          <a:prstGeom prst="rect">
            <a:avLst/>
          </a:prstGeom>
          <a:noFill/>
        </p:spPr>
      </p:pic>
      <p:pic>
        <p:nvPicPr>
          <p:cNvPr id="9" name="Picture 4"/>
          <p:cNvPicPr>
            <a:picLocks noChangeAspect="1" noChangeArrowheads="1"/>
          </p:cNvPicPr>
          <p:nvPr/>
        </p:nvPicPr>
        <p:blipFill>
          <a:blip r:embed="rId4" cstate="print"/>
          <a:srcRect/>
          <a:stretch>
            <a:fillRect/>
          </a:stretch>
        </p:blipFill>
        <p:spPr bwMode="auto">
          <a:xfrm>
            <a:off x="719403" y="1701128"/>
            <a:ext cx="4483459" cy="2880000"/>
          </a:xfrm>
          <a:prstGeom prst="rect">
            <a:avLst/>
          </a:prstGeom>
          <a:noFill/>
          <a:ln w="9525">
            <a:noFill/>
            <a:miter lim="800000"/>
            <a:headEnd/>
            <a:tailEnd/>
          </a:ln>
          <a:effectLst/>
        </p:spPr>
      </p:pic>
      <p:sp>
        <p:nvSpPr>
          <p:cNvPr id="10" name="Text Box 10"/>
          <p:cNvSpPr txBox="1">
            <a:spLocks noChangeArrowheads="1"/>
          </p:cNvSpPr>
          <p:nvPr/>
        </p:nvSpPr>
        <p:spPr bwMode="auto">
          <a:xfrm>
            <a:off x="719403" y="1710363"/>
            <a:ext cx="4992555" cy="2793860"/>
          </a:xfrm>
          <a:prstGeom prst="rect">
            <a:avLst/>
          </a:prstGeom>
          <a:noFill/>
          <a:ln w="9525">
            <a:noFill/>
            <a:miter lim="800000"/>
          </a:ln>
        </p:spPr>
        <p:txBody>
          <a:bodyPr wrap="square" lIns="205503" tIns="102752" rIns="205503" bIns="102752">
            <a:spAutoFit/>
          </a:bodyPr>
          <a:lstStyle/>
          <a:p>
            <a:pPr marL="1076590" indent="-1076590">
              <a:lnSpc>
                <a:spcPct val="200000"/>
              </a:lnSpc>
            </a:pPr>
            <a:r>
              <a:rPr lang="en-US" altLang="zh-CN" sz="1733" b="1" dirty="0">
                <a:latin typeface="微软雅黑" pitchFamily="34" charset="-122"/>
                <a:ea typeface="微软雅黑" pitchFamily="34" charset="-122"/>
              </a:rPr>
              <a:t>1</a:t>
            </a:r>
            <a:r>
              <a:rPr lang="zh-CN" altLang="en-US" sz="1733" b="1" dirty="0">
                <a:latin typeface="微软雅黑" pitchFamily="34" charset="-122"/>
                <a:ea typeface="微软雅黑" pitchFamily="34" charset="-122"/>
              </a:rPr>
              <a:t>、用地性质：商办</a:t>
            </a:r>
            <a:endParaRPr lang="en-US" altLang="zh-CN" sz="1733" b="1" dirty="0">
              <a:latin typeface="微软雅黑" pitchFamily="34" charset="-122"/>
              <a:ea typeface="微软雅黑" pitchFamily="34" charset="-122"/>
            </a:endParaRPr>
          </a:p>
          <a:p>
            <a:pPr marL="1076590" indent="-1076590">
              <a:lnSpc>
                <a:spcPct val="200000"/>
              </a:lnSpc>
            </a:pPr>
            <a:r>
              <a:rPr lang="zh-CN" altLang="en-US" sz="1733" b="1" dirty="0">
                <a:latin typeface="微软雅黑" pitchFamily="34" charset="-122"/>
                <a:ea typeface="微软雅黑" pitchFamily="34" charset="-122"/>
              </a:rPr>
              <a:t>    （商业不大于</a:t>
            </a:r>
            <a:r>
              <a:rPr lang="en-US" sz="1733" b="1" dirty="0">
                <a:latin typeface="微软雅黑" pitchFamily="34" charset="-122"/>
                <a:ea typeface="微软雅黑" pitchFamily="34" charset="-122"/>
              </a:rPr>
              <a:t>25%</a:t>
            </a:r>
            <a:r>
              <a:rPr lang="zh-CN" altLang="en-US" sz="1733" b="1" dirty="0">
                <a:latin typeface="微软雅黑" pitchFamily="34" charset="-122"/>
                <a:ea typeface="微软雅黑" pitchFamily="34" charset="-122"/>
              </a:rPr>
              <a:t>，办公不小于</a:t>
            </a:r>
            <a:r>
              <a:rPr lang="en-US" sz="1733" b="1" dirty="0">
                <a:latin typeface="微软雅黑" pitchFamily="34" charset="-122"/>
                <a:ea typeface="微软雅黑" pitchFamily="34" charset="-122"/>
              </a:rPr>
              <a:t>75%</a:t>
            </a:r>
            <a:r>
              <a:rPr lang="zh-CN" altLang="en-US" sz="1733" b="1" dirty="0">
                <a:latin typeface="微软雅黑" pitchFamily="34" charset="-122"/>
                <a:ea typeface="微软雅黑" pitchFamily="34" charset="-122"/>
              </a:rPr>
              <a:t>）</a:t>
            </a:r>
          </a:p>
          <a:p>
            <a:pPr marL="1076590" indent="-1076590">
              <a:lnSpc>
                <a:spcPct val="200000"/>
              </a:lnSpc>
            </a:pPr>
            <a:r>
              <a:rPr lang="en-US" altLang="zh-CN" sz="1733" b="1" dirty="0">
                <a:latin typeface="微软雅黑" pitchFamily="34" charset="-122"/>
                <a:ea typeface="微软雅黑" pitchFamily="34" charset="-122"/>
              </a:rPr>
              <a:t>2</a:t>
            </a:r>
            <a:r>
              <a:rPr lang="zh-CN" altLang="en-US" sz="1733" b="1" dirty="0">
                <a:latin typeface="微软雅黑" pitchFamily="34" charset="-122"/>
                <a:ea typeface="微软雅黑" pitchFamily="34" charset="-122"/>
              </a:rPr>
              <a:t>、用地面积：</a:t>
            </a:r>
            <a:r>
              <a:rPr lang="en-US" sz="1733" b="1" dirty="0">
                <a:latin typeface="微软雅黑" pitchFamily="34" charset="-122"/>
                <a:ea typeface="微软雅黑" pitchFamily="34" charset="-122"/>
              </a:rPr>
              <a:t>76.51</a:t>
            </a:r>
            <a:r>
              <a:rPr lang="zh-CN" altLang="en-US" sz="1733" b="1" dirty="0">
                <a:latin typeface="微软雅黑" pitchFamily="34" charset="-122"/>
                <a:ea typeface="微软雅黑" pitchFamily="34" charset="-122"/>
              </a:rPr>
              <a:t>亩（</a:t>
            </a:r>
            <a:r>
              <a:rPr lang="en-US" sz="1733" b="1" dirty="0">
                <a:latin typeface="微软雅黑" pitchFamily="34" charset="-122"/>
                <a:ea typeface="微软雅黑" pitchFamily="34" charset="-122"/>
              </a:rPr>
              <a:t>5100</a:t>
            </a:r>
            <a:r>
              <a:rPr lang="en-US" altLang="zh-CN" sz="1733" b="1" dirty="0">
                <a:latin typeface="微软雅黑" pitchFamily="34" charset="-122"/>
                <a:ea typeface="微软雅黑" pitchFamily="34" charset="-122"/>
              </a:rPr>
              <a:t>6</a:t>
            </a:r>
            <a:r>
              <a:rPr lang="en-US" sz="1733" b="1" dirty="0">
                <a:latin typeface="微软雅黑" pitchFamily="34" charset="-122"/>
                <a:ea typeface="微软雅黑" pitchFamily="34" charset="-122"/>
              </a:rPr>
              <a:t>.</a:t>
            </a:r>
            <a:r>
              <a:rPr lang="en-US" altLang="zh-CN" sz="1733" b="1" dirty="0">
                <a:latin typeface="微软雅黑" pitchFamily="34" charset="-122"/>
                <a:ea typeface="微软雅黑" pitchFamily="34" charset="-122"/>
              </a:rPr>
              <a:t>7</a:t>
            </a:r>
            <a:r>
              <a:rPr lang="zh-CN" altLang="en-US" sz="1733" b="1" dirty="0">
                <a:latin typeface="微软雅黑" pitchFamily="34" charset="-122"/>
                <a:ea typeface="微软雅黑" pitchFamily="34" charset="-122"/>
              </a:rPr>
              <a:t>㎡）</a:t>
            </a:r>
          </a:p>
          <a:p>
            <a:pPr marL="1076590" indent="-1076590">
              <a:lnSpc>
                <a:spcPct val="200000"/>
              </a:lnSpc>
            </a:pPr>
            <a:r>
              <a:rPr lang="en-US" altLang="zh-CN" sz="1733" b="1" dirty="0">
                <a:latin typeface="微软雅黑" pitchFamily="34" charset="-122"/>
                <a:ea typeface="微软雅黑" pitchFamily="34" charset="-122"/>
              </a:rPr>
              <a:t>3</a:t>
            </a:r>
            <a:r>
              <a:rPr lang="zh-CN" altLang="en-US" sz="1733" b="1" dirty="0">
                <a:latin typeface="微软雅黑" pitchFamily="34" charset="-122"/>
                <a:ea typeface="微软雅黑" pitchFamily="34" charset="-122"/>
              </a:rPr>
              <a:t>、容积率</a:t>
            </a:r>
            <a:r>
              <a:rPr lang="en-US" sz="1733" b="1" dirty="0">
                <a:latin typeface="微软雅黑" pitchFamily="34" charset="-122"/>
                <a:ea typeface="微软雅黑" pitchFamily="34" charset="-122"/>
              </a:rPr>
              <a:t>2.5</a:t>
            </a:r>
            <a:endParaRPr lang="zh-CN" altLang="en-US" sz="1733" b="1" dirty="0">
              <a:latin typeface="微软雅黑" pitchFamily="34" charset="-122"/>
              <a:ea typeface="微软雅黑" pitchFamily="34" charset="-122"/>
            </a:endParaRPr>
          </a:p>
          <a:p>
            <a:pPr marL="1076590" indent="-1076590">
              <a:lnSpc>
                <a:spcPct val="200000"/>
              </a:lnSpc>
            </a:pPr>
            <a:r>
              <a:rPr lang="en-US" altLang="zh-CN" sz="1733" b="1" dirty="0">
                <a:latin typeface="微软雅黑" pitchFamily="34" charset="-122"/>
                <a:ea typeface="微软雅黑" pitchFamily="34" charset="-122"/>
              </a:rPr>
              <a:t>4</a:t>
            </a:r>
            <a:r>
              <a:rPr lang="zh-CN" altLang="en-US" sz="1733" b="1" dirty="0">
                <a:latin typeface="微软雅黑" pitchFamily="34" charset="-122"/>
                <a:ea typeface="微软雅黑" pitchFamily="34" charset="-122"/>
              </a:rPr>
              <a:t>、建筑高度：</a:t>
            </a:r>
            <a:r>
              <a:rPr lang="en-US" sz="1733" b="1" dirty="0">
                <a:latin typeface="微软雅黑" pitchFamily="34" charset="-122"/>
                <a:ea typeface="微软雅黑" pitchFamily="34" charset="-122"/>
              </a:rPr>
              <a:t>48</a:t>
            </a:r>
            <a:r>
              <a:rPr lang="zh-CN" altLang="en-US" sz="1733" b="1" dirty="0">
                <a:latin typeface="微软雅黑" pitchFamily="34" charset="-122"/>
                <a:ea typeface="微软雅黑" pitchFamily="34" charset="-122"/>
              </a:rPr>
              <a:t>米</a:t>
            </a:r>
          </a:p>
        </p:txBody>
      </p:sp>
      <p:sp>
        <p:nvSpPr>
          <p:cNvPr id="11" name="灯片编号占位符 3">
            <a:extLst>
              <a:ext uri="{FF2B5EF4-FFF2-40B4-BE49-F238E27FC236}">
                <a16:creationId xmlns="" xmlns:a16="http://schemas.microsoft.com/office/drawing/2014/main" id="{52D869D4-8DAD-4321-A1B3-D119CFAF9295}"/>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108</a:t>
            </a:fld>
            <a:endParaRPr lang="zh-CN" altLang="en-US" dirty="0"/>
          </a:p>
        </p:txBody>
      </p:sp>
    </p:spTree>
    <p:extLst>
      <p:ext uri="{BB962C8B-B14F-4D97-AF65-F5344CB8AC3E}">
        <p14:creationId xmlns="" xmlns:p14="http://schemas.microsoft.com/office/powerpoint/2010/main" val="1151952047"/>
      </p:ext>
    </p:extLst>
  </p:cSld>
  <p:clrMapOvr>
    <a:masterClrMapping/>
  </p:clrMapOvr>
  <p:transition spd="slow">
    <p:strips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12555"/>
            <a:ext cx="12192000" cy="17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Calibri"/>
              <a:ea typeface="宋体" panose="02010600030101010101" pitchFamily="2" charset="-122"/>
            </a:endParaRPr>
          </a:p>
        </p:txBody>
      </p:sp>
      <p:cxnSp>
        <p:nvCxnSpPr>
          <p:cNvPr id="20" name="直接连接符 19"/>
          <p:cNvCxnSpPr>
            <a:cxnSpLocks/>
          </p:cNvCxnSpPr>
          <p:nvPr/>
        </p:nvCxnSpPr>
        <p:spPr>
          <a:xfrm>
            <a:off x="0" y="765220"/>
            <a:ext cx="12192000"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9510" y="248260"/>
            <a:ext cx="3397084" cy="461665"/>
          </a:xfrm>
          <a:prstGeom prst="rect">
            <a:avLst/>
          </a:prstGeom>
          <a:noFill/>
        </p:spPr>
        <p:txBody>
          <a:bodyPr wrap="none" rtlCol="0">
            <a:spAutoFit/>
          </a:bodyPr>
          <a:lstStyle/>
          <a:p>
            <a:pPr lvl="0">
              <a:defRPr/>
            </a:pP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rPr>
              <a:t>园区简介</a:t>
            </a:r>
            <a:r>
              <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rPr>
              <a:t>三期概念预览</a:t>
            </a:r>
          </a:p>
        </p:txBody>
      </p:sp>
      <p:sp>
        <p:nvSpPr>
          <p:cNvPr id="11" name="TextBox 10"/>
          <p:cNvSpPr txBox="1"/>
          <p:nvPr/>
        </p:nvSpPr>
        <p:spPr>
          <a:xfrm>
            <a:off x="335360" y="5157192"/>
            <a:ext cx="11425269" cy="903581"/>
          </a:xfrm>
          <a:prstGeom prst="rect">
            <a:avLst/>
          </a:prstGeom>
          <a:noFill/>
        </p:spPr>
        <p:txBody>
          <a:bodyPr wrap="square" rtlCol="0">
            <a:spAutoFit/>
          </a:bodyPr>
          <a:lstStyle/>
          <a:p>
            <a:pPr>
              <a:lnSpc>
                <a:spcPct val="150000"/>
              </a:lnSpc>
              <a:defRPr/>
            </a:pPr>
            <a:r>
              <a:rPr lang="zh-CN" altLang="en-US" sz="1867" dirty="0">
                <a:solidFill>
                  <a:prstClr val="black">
                    <a:lumMod val="75000"/>
                    <a:lumOff val="25000"/>
                  </a:prstClr>
                </a:solidFill>
                <a:latin typeface="微软雅黑" pitchFamily="34" charset="-122"/>
                <a:ea typeface="微软雅黑" pitchFamily="34" charset="-122"/>
              </a:rPr>
              <a:t>北虹桥时尚创意园三期规划</a:t>
            </a:r>
            <a:r>
              <a:rPr lang="en-US" altLang="zh-CN" sz="1867" dirty="0">
                <a:solidFill>
                  <a:prstClr val="black">
                    <a:lumMod val="75000"/>
                    <a:lumOff val="25000"/>
                  </a:prstClr>
                </a:solidFill>
                <a:latin typeface="微软雅黑" pitchFamily="34" charset="-122"/>
                <a:ea typeface="微软雅黑" pitchFamily="34" charset="-122"/>
              </a:rPr>
              <a:t>75%</a:t>
            </a:r>
            <a:r>
              <a:rPr lang="zh-CN" altLang="en-US" sz="1867" dirty="0">
                <a:solidFill>
                  <a:prstClr val="black">
                    <a:lumMod val="75000"/>
                    <a:lumOff val="25000"/>
                  </a:prstClr>
                </a:solidFill>
                <a:latin typeface="微软雅黑" pitchFamily="34" charset="-122"/>
                <a:ea typeface="微软雅黑" pitchFamily="34" charset="-122"/>
              </a:rPr>
              <a:t>以上区域为办公区域，</a:t>
            </a:r>
            <a:r>
              <a:rPr lang="en-US" altLang="zh-CN" sz="1867" dirty="0">
                <a:solidFill>
                  <a:prstClr val="black">
                    <a:lumMod val="75000"/>
                    <a:lumOff val="25000"/>
                  </a:prstClr>
                </a:solidFill>
                <a:latin typeface="微软雅黑" pitchFamily="34" charset="-122"/>
                <a:ea typeface="微软雅黑" pitchFamily="34" charset="-122"/>
              </a:rPr>
              <a:t>25%</a:t>
            </a:r>
            <a:r>
              <a:rPr lang="zh-CN" altLang="en-US" sz="1867" dirty="0">
                <a:solidFill>
                  <a:prstClr val="black">
                    <a:lumMod val="75000"/>
                    <a:lumOff val="25000"/>
                  </a:prstClr>
                </a:solidFill>
                <a:latin typeface="微软雅黑" pitchFamily="34" charset="-122"/>
                <a:ea typeface="微软雅黑" pitchFamily="34" charset="-122"/>
              </a:rPr>
              <a:t>区域为商业区域。与现已建成的北虹桥时尚创意园一期及二期实现区域一体的规划，包括特色公共区、酒店会展区、商务办公区等</a:t>
            </a:r>
            <a:r>
              <a:rPr lang="zh-CN" altLang="en-US" sz="1867" b="1" dirty="0">
                <a:solidFill>
                  <a:prstClr val="black">
                    <a:lumMod val="75000"/>
                    <a:lumOff val="25000"/>
                  </a:prstClr>
                </a:solidFill>
                <a:latin typeface="微软雅黑" pitchFamily="34" charset="-122"/>
                <a:ea typeface="微软雅黑" pitchFamily="34" charset="-122"/>
              </a:rPr>
              <a:t>。</a:t>
            </a:r>
            <a:endParaRPr lang="en-US" altLang="zh-CN" sz="1867" b="1" dirty="0">
              <a:solidFill>
                <a:prstClr val="black">
                  <a:lumMod val="75000"/>
                  <a:lumOff val="25000"/>
                </a:prstClr>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cstate="print"/>
          <a:srcRect/>
          <a:stretch>
            <a:fillRect/>
          </a:stretch>
        </p:blipFill>
        <p:spPr bwMode="auto">
          <a:xfrm>
            <a:off x="527381" y="1604797"/>
            <a:ext cx="4611171" cy="3360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231904" y="1604797"/>
            <a:ext cx="4865280" cy="3360000"/>
          </a:xfrm>
          <a:prstGeom prst="rect">
            <a:avLst/>
          </a:prstGeom>
          <a:noFill/>
          <a:ln w="9525">
            <a:noFill/>
            <a:miter lim="800000"/>
            <a:headEnd/>
            <a:tailEnd/>
          </a:ln>
        </p:spPr>
      </p:pic>
      <p:sp>
        <p:nvSpPr>
          <p:cNvPr id="8" name="灯片编号占位符 3">
            <a:extLst>
              <a:ext uri="{FF2B5EF4-FFF2-40B4-BE49-F238E27FC236}">
                <a16:creationId xmlns="" xmlns:a16="http://schemas.microsoft.com/office/drawing/2014/main" id="{ACB1D310-DC29-4CF0-9ED7-4A55C4D7C082}"/>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109</a:t>
            </a:fld>
            <a:endParaRPr lang="zh-CN" altLang="en-US" dirty="0"/>
          </a:p>
        </p:txBody>
      </p:sp>
    </p:spTree>
    <p:extLst>
      <p:ext uri="{BB962C8B-B14F-4D97-AF65-F5344CB8AC3E}">
        <p14:creationId xmlns="" xmlns:p14="http://schemas.microsoft.com/office/powerpoint/2010/main" val="627452995"/>
      </p:ext>
    </p:extLst>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911424" y="2260911"/>
            <a:ext cx="11090117" cy="3024336"/>
          </a:xfrm>
          <a:prstGeom prst="rect">
            <a:avLst/>
          </a:prstGeom>
        </p:spPr>
        <p:txBody>
          <a:bodyPr>
            <a:normAutofit/>
          </a:bodyPr>
          <a:lstStyle/>
          <a:p>
            <a:pPr marL="385224" indent="-385224" defTabSz="1216630" eaLnBrk="0" fontAlgn="base" hangingPunct="0">
              <a:lnSpc>
                <a:spcPct val="90000"/>
              </a:lnSpc>
              <a:spcBef>
                <a:spcPct val="20000"/>
              </a:spcBef>
              <a:spcAft>
                <a:spcPct val="0"/>
              </a:spcAft>
              <a:buFont typeface="Arial" panose="020B0604020202020204" pitchFamily="34" charset="0"/>
              <a:buChar char="•"/>
              <a:defRPr/>
            </a:pPr>
            <a:r>
              <a:rPr lang="zh-CN" altLang="en-US" sz="5333" dirty="0">
                <a:solidFill>
                  <a:srgbClr val="132DAD"/>
                </a:solidFill>
                <a:latin typeface="Arial" panose="020B0604020202020204" pitchFamily="34" charset="0"/>
              </a:rPr>
              <a:t>今明几年仍是调结构</a:t>
            </a:r>
            <a:endParaRPr lang="en-US" altLang="zh-CN" sz="5333" dirty="0">
              <a:solidFill>
                <a:srgbClr val="132DAD"/>
              </a:solidFill>
              <a:latin typeface="Arial" panose="020B0604020202020204" pitchFamily="34" charset="0"/>
            </a:endParaRPr>
          </a:p>
          <a:p>
            <a:pPr marL="385224" indent="-385224" defTabSz="1216630" eaLnBrk="0" fontAlgn="base" hangingPunct="0">
              <a:lnSpc>
                <a:spcPct val="90000"/>
              </a:lnSpc>
              <a:spcBef>
                <a:spcPct val="20000"/>
              </a:spcBef>
              <a:spcAft>
                <a:spcPct val="0"/>
              </a:spcAft>
              <a:defRPr/>
            </a:pPr>
            <a:r>
              <a:rPr lang="en-US" altLang="zh-CN" sz="5333" dirty="0">
                <a:solidFill>
                  <a:srgbClr val="132DAD"/>
                </a:solidFill>
                <a:latin typeface="Arial" panose="020B0604020202020204" pitchFamily="34" charset="0"/>
              </a:rPr>
              <a:t>   </a:t>
            </a:r>
            <a:r>
              <a:rPr lang="zh-CN" altLang="en-US" sz="5333" dirty="0">
                <a:solidFill>
                  <a:srgbClr val="132DAD"/>
                </a:solidFill>
                <a:latin typeface="Arial" panose="020B0604020202020204" pitchFamily="34" charset="0"/>
              </a:rPr>
              <a:t>（去库存</a:t>
            </a:r>
            <a:r>
              <a:rPr lang="en-US" altLang="zh-CN" sz="5333" dirty="0">
                <a:solidFill>
                  <a:srgbClr val="132DAD"/>
                </a:solidFill>
                <a:latin typeface="Arial" panose="020B0604020202020204" pitchFamily="34" charset="0"/>
              </a:rPr>
              <a:t>/</a:t>
            </a:r>
            <a:r>
              <a:rPr lang="zh-CN" altLang="en-US" sz="5333" dirty="0">
                <a:solidFill>
                  <a:srgbClr val="132DAD"/>
                </a:solidFill>
                <a:latin typeface="Arial" panose="020B0604020202020204" pitchFamily="34" charset="0"/>
              </a:rPr>
              <a:t>去产能</a:t>
            </a:r>
            <a:r>
              <a:rPr lang="en-US" altLang="zh-CN" sz="5333" dirty="0">
                <a:solidFill>
                  <a:srgbClr val="132DAD"/>
                </a:solidFill>
                <a:latin typeface="Arial" panose="020B0604020202020204" pitchFamily="34" charset="0"/>
              </a:rPr>
              <a:t>/……</a:t>
            </a:r>
            <a:r>
              <a:rPr lang="zh-CN" altLang="en-US" sz="5333" dirty="0">
                <a:solidFill>
                  <a:srgbClr val="132DAD"/>
                </a:solidFill>
                <a:latin typeface="Arial" panose="020B0604020202020204" pitchFamily="34" charset="0"/>
              </a:rPr>
              <a:t>）</a:t>
            </a:r>
            <a:endParaRPr lang="en-US" altLang="zh-CN" sz="2667" dirty="0">
              <a:solidFill>
                <a:srgbClr val="132DAD"/>
              </a:solidFill>
              <a:latin typeface="黑体" panose="02010609060101010101" pitchFamily="2" charset="-122"/>
              <a:ea typeface="黑体" panose="02010609060101010101" pitchFamily="2" charset="-122"/>
            </a:endParaRPr>
          </a:p>
          <a:p>
            <a:pPr marL="385224" indent="-385224" defTabSz="1216630" eaLnBrk="0" fontAlgn="base" hangingPunct="0">
              <a:lnSpc>
                <a:spcPct val="90000"/>
              </a:lnSpc>
              <a:spcBef>
                <a:spcPct val="20000"/>
              </a:spcBef>
              <a:spcAft>
                <a:spcPct val="0"/>
              </a:spcAft>
              <a:buFont typeface="Arial" panose="020B0604020202020204" pitchFamily="34" charset="0"/>
              <a:buChar char="•"/>
              <a:defRPr/>
            </a:pPr>
            <a:r>
              <a:rPr lang="zh-CN" altLang="en-US" sz="5867" dirty="0">
                <a:solidFill>
                  <a:srgbClr val="132DAD"/>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前途是光明的，道路是曲折的。</a:t>
            </a:r>
            <a:endParaRPr lang="en-US" altLang="zh-CN" sz="5333" dirty="0">
              <a:solidFill>
                <a:srgbClr val="132DAD"/>
              </a:solidFill>
              <a:latin typeface="黑体" panose="02010609060101010101" pitchFamily="2" charset="-122"/>
              <a:ea typeface="黑体" panose="02010609060101010101" pitchFamily="2" charset="-122"/>
            </a:endParaRPr>
          </a:p>
        </p:txBody>
      </p:sp>
      <p:sp>
        <p:nvSpPr>
          <p:cNvPr id="3" name="矩形 2"/>
          <p:cNvSpPr/>
          <p:nvPr/>
        </p:nvSpPr>
        <p:spPr>
          <a:xfrm>
            <a:off x="666712" y="1124761"/>
            <a:ext cx="11137237" cy="995209"/>
          </a:xfrm>
          <a:prstGeom prst="rect">
            <a:avLst/>
          </a:prstGeom>
        </p:spPr>
        <p:txBody>
          <a:bodyPr wrap="square">
            <a:spAutoFit/>
          </a:bodyPr>
          <a:lstStyle/>
          <a:p>
            <a:pPr>
              <a:buNone/>
            </a:pPr>
            <a:r>
              <a:rPr lang="zh-CN" altLang="en-US" sz="5867" b="1" dirty="0">
                <a:ln w="12700">
                  <a:solidFill>
                    <a:schemeClr val="tx2">
                      <a:satMod val="155000"/>
                    </a:schemeClr>
                  </a:solidFill>
                  <a:prstDash val="solid"/>
                </a:ln>
                <a:solidFill>
                  <a:srgbClr val="1509B7"/>
                </a:solidFill>
                <a:effectLst>
                  <a:outerShdw blurRad="41275" dist="20320" dir="1800000" algn="tl" rotWithShape="0">
                    <a:srgbClr val="000000">
                      <a:alpha val="40000"/>
                    </a:srgbClr>
                  </a:outerShdw>
                </a:effectLst>
                <a:latin typeface="黑体" panose="02010609060101010101" pitchFamily="2" charset="-122"/>
                <a:ea typeface="黑体" panose="02010609060101010101" pitchFamily="2" charset="-122"/>
              </a:rPr>
              <a:t>中国未来二十年仍是发展机遇期</a:t>
            </a:r>
            <a:endParaRPr lang="en-US" altLang="zh-CN" sz="3200" b="1" dirty="0">
              <a:ln w="12700">
                <a:solidFill>
                  <a:schemeClr val="tx2">
                    <a:satMod val="155000"/>
                  </a:schemeClr>
                </a:solidFill>
                <a:prstDash val="solid"/>
              </a:ln>
              <a:solidFill>
                <a:srgbClr val="1509B7"/>
              </a:solidFill>
              <a:effectLst>
                <a:outerShdw blurRad="41275" dist="20320" dir="1800000" algn="tl" rotWithShape="0">
                  <a:srgbClr val="000000">
                    <a:alpha val="40000"/>
                  </a:srgbClr>
                </a:outerShdw>
              </a:effectLst>
              <a:latin typeface="黑体" panose="02010609060101010101" pitchFamily="2" charset="-122"/>
              <a:ea typeface="黑体" panose="02010609060101010101" pitchFamily="2" charset="-122"/>
            </a:endParaRPr>
          </a:p>
        </p:txBody>
      </p:sp>
      <p:sp>
        <p:nvSpPr>
          <p:cNvPr id="4"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5" name="TextBox 4"/>
          <p:cNvSpPr txBox="1"/>
          <p:nvPr/>
        </p:nvSpPr>
        <p:spPr>
          <a:xfrm>
            <a:off x="476211" y="190478"/>
            <a:ext cx="6000792" cy="830997"/>
          </a:xfrm>
          <a:prstGeom prst="rect">
            <a:avLst/>
          </a:prstGeom>
          <a:noFill/>
        </p:spPr>
        <p:txBody>
          <a:bodyPr wrap="square" rtlCol="0">
            <a:spAutoFit/>
          </a:bodyPr>
          <a:lstStyle/>
          <a:p>
            <a:r>
              <a:rPr lang="zh-CN" altLang="en-US" sz="4800" b="1" dirty="0">
                <a:solidFill>
                  <a:srgbClr val="132DAD"/>
                </a:solidFill>
              </a:rPr>
              <a:t>我依然坚信：</a:t>
            </a:r>
            <a:endParaRPr lang="en-US" altLang="zh-CN" sz="4800" b="1" dirty="0">
              <a:solidFill>
                <a:srgbClr val="132DAD"/>
              </a:solidFill>
            </a:endParaRPr>
          </a:p>
        </p:txBody>
      </p:sp>
      <p:sp>
        <p:nvSpPr>
          <p:cNvPr id="6" name="灯片编号占位符 5"/>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11</a:t>
            </a:fld>
            <a:endParaRPr lang="zh-CN" altLang="en-US"/>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 xmlns:a16="http://schemas.microsoft.com/office/drawing/2014/main" id="{3ACB0DFD-16BA-4375-ABED-4968F8F5797E}"/>
              </a:ext>
            </a:extLst>
          </p:cNvPr>
          <p:cNvSpPr txBox="1">
            <a:spLocks/>
          </p:cNvSpPr>
          <p:nvPr/>
        </p:nvSpPr>
        <p:spPr>
          <a:xfrm>
            <a:off x="2272431" y="2185928"/>
            <a:ext cx="8640960" cy="1330159"/>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altLang="zh-CN" sz="4400" b="1" dirty="0">
                <a:latin typeface="+mn-ea"/>
                <a:ea typeface="+mn-ea"/>
              </a:rPr>
              <a:t>4</a:t>
            </a:r>
            <a:r>
              <a:rPr lang="zh-CN" altLang="en-US" sz="4400" b="1" dirty="0">
                <a:latin typeface="+mn-ea"/>
                <a:ea typeface="+mn-ea"/>
              </a:rPr>
              <a:t>、加强新技术的研究应用</a:t>
            </a:r>
          </a:p>
        </p:txBody>
      </p:sp>
      <p:sp>
        <p:nvSpPr>
          <p:cNvPr id="3" name="灯片编号占位符 3">
            <a:extLst>
              <a:ext uri="{FF2B5EF4-FFF2-40B4-BE49-F238E27FC236}">
                <a16:creationId xmlns="" xmlns:a16="http://schemas.microsoft.com/office/drawing/2014/main" id="{E6FDB113-DC07-411B-AD41-16E125DAB5C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110</a:t>
            </a:fld>
            <a:endParaRPr lang="zh-CN" altLang="en-US" dirty="0"/>
          </a:p>
        </p:txBody>
      </p:sp>
    </p:spTree>
    <p:extLst>
      <p:ext uri="{BB962C8B-B14F-4D97-AF65-F5344CB8AC3E}">
        <p14:creationId xmlns="" xmlns:p14="http://schemas.microsoft.com/office/powerpoint/2010/main" val="22043944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40AEF10C-BAD1-4210-BF1F-19D64F2934B8}"/>
              </a:ext>
            </a:extLst>
          </p:cNvPr>
          <p:cNvSpPr txBox="1">
            <a:spLocks noGrp="1" noChangeArrowheads="1"/>
          </p:cNvSpPr>
          <p:nvPr>
            <p:ph idx="1"/>
          </p:nvPr>
        </p:nvSpPr>
        <p:spPr bwMode="auto">
          <a:xfrm>
            <a:off x="609600" y="1166284"/>
            <a:ext cx="10972800" cy="4525433"/>
          </a:xfrm>
          <a:prstGeom prst="rect">
            <a:avLst/>
          </a:prstGeom>
          <a:noFill/>
          <a:ln w="9525">
            <a:noFill/>
            <a:miter lim="800000"/>
          </a:ln>
          <a:effectLst/>
          <a:scene3d>
            <a:camera prst="orthographicFront">
              <a:rot lat="0" lon="0" rev="0"/>
            </a:camera>
            <a:lightRig rig="contrasting" dir="t">
              <a:rot lat="0" lon="0" rev="7800000"/>
            </a:lightRig>
          </a:scene3d>
          <a:sp3d>
            <a:bevelT w="139700" h="139700"/>
          </a:sp3d>
        </p:spPr>
        <p:txBody>
          <a:bodyPr vert="horz" lIns="144877" tIns="72439" rIns="144877" bIns="72439" rtlCol="0">
            <a:normAutofit/>
          </a:bodyPr>
          <a:lstStyle/>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物联网   大数据</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云计算   微时代</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宽带中国</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智慧决策</a:t>
            </a:r>
          </a:p>
        </p:txBody>
      </p:sp>
      <p:sp>
        <p:nvSpPr>
          <p:cNvPr id="5" name="灯片编号占位符 3">
            <a:extLst>
              <a:ext uri="{FF2B5EF4-FFF2-40B4-BE49-F238E27FC236}">
                <a16:creationId xmlns="" xmlns:a16="http://schemas.microsoft.com/office/drawing/2014/main" id="{6A3E7718-26AA-4BBB-8A65-A9704DA3C32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379C6-F55A-417A-8940-79F88580C143}"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zh-CN" altLang="en-US" sz="16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3380711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4624B68-CD8D-4A76-A445-BF7076829E95}"/>
              </a:ext>
            </a:extLst>
          </p:cNvPr>
          <p:cNvSpPr/>
          <p:nvPr/>
        </p:nvSpPr>
        <p:spPr>
          <a:xfrm>
            <a:off x="670560" y="436656"/>
            <a:ext cx="10850880" cy="6617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      </a:t>
            </a:r>
            <a:r>
              <a:rPr kumimoji="0" lang="zh-CN" altLang="en-US"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智能制造是实现整个制造业价值链的智能化和创新，是信息化与工业化深度融合的进一步提升。</a:t>
            </a:r>
            <a:endParaRPr kumimoji="0" lang="en-US" altLang="zh-CN"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      智能制造融合了信息技术、先进制造技术、自动化技术和人工智能技术。</a:t>
            </a:r>
            <a:endParaRPr kumimoji="0" lang="en-US" altLang="zh-CN"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      智能制造包括开发智能产品；应用智能装备；自底向上建立智能产线，构建智能车间，打造智能工厂；践行智能研发；形成智能物流和供应链体系；开展智能管理；推进智能服务；最终实现智能决策。</a:t>
            </a:r>
            <a:endParaRPr kumimoji="0" lang="en-US" altLang="zh-CN" sz="36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0" lang="en-US" altLang="zh-CN"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p:txBody>
      </p:sp>
      <p:sp>
        <p:nvSpPr>
          <p:cNvPr id="3" name="灯片编号占位符 5">
            <a:extLst>
              <a:ext uri="{FF2B5EF4-FFF2-40B4-BE49-F238E27FC236}">
                <a16:creationId xmlns="" xmlns:a16="http://schemas.microsoft.com/office/drawing/2014/main" id="{054BA0AC-6945-4E76-9F37-845A7339EF34}"/>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112</a:t>
            </a:fld>
            <a:endParaRPr lang="zh-CN" altLang="en-US" dirty="0"/>
          </a:p>
        </p:txBody>
      </p:sp>
    </p:spTree>
    <p:extLst>
      <p:ext uri="{BB962C8B-B14F-4D97-AF65-F5344CB8AC3E}">
        <p14:creationId xmlns="" xmlns:p14="http://schemas.microsoft.com/office/powerpoint/2010/main" val="12018419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3E2CCBC-9D74-4496-B581-3E4600A856E9}"/>
              </a:ext>
            </a:extLst>
          </p:cNvPr>
          <p:cNvSpPr/>
          <p:nvPr/>
        </p:nvSpPr>
        <p:spPr>
          <a:xfrm>
            <a:off x="629412" y="612844"/>
            <a:ext cx="10933176"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        智能产品与智能服务可以帮助企业带来</a:t>
            </a:r>
            <a:r>
              <a:rPr kumimoji="0" lang="zh-CN" altLang="en-US" sz="36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rPr>
              <a:t>商业模式的创新</a:t>
            </a: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a:t>
            </a: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        智能装备、智能产线、智能车间到智能工厂，可以帮助企业实现</a:t>
            </a:r>
            <a:r>
              <a:rPr kumimoji="0" lang="zh-CN" altLang="en-US" sz="36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rPr>
              <a:t>生产模式的创新</a:t>
            </a: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a:t>
            </a: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        智能研发、智能管理、智能物流与供应链则可以帮助企业实现</a:t>
            </a:r>
            <a:r>
              <a:rPr kumimoji="0" lang="zh-CN" altLang="en-US" sz="36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rPr>
              <a:t>运营模式的创新</a:t>
            </a: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a:t>
            </a: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        而智能决策则可以帮助企业实现</a:t>
            </a:r>
            <a:r>
              <a:rPr kumimoji="0" lang="zh-CN" altLang="en-US" sz="36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rPr>
              <a:t>科学决策</a:t>
            </a:r>
            <a:r>
              <a:rPr kumimoji="0" lang="zh-CN" altLang="en-US"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a:t>
            </a:r>
            <a:endParaRPr kumimoji="0" lang="en-US" altLang="zh-CN" sz="36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p:txBody>
      </p:sp>
      <p:sp>
        <p:nvSpPr>
          <p:cNvPr id="3" name="灯片编号占位符 5">
            <a:extLst>
              <a:ext uri="{FF2B5EF4-FFF2-40B4-BE49-F238E27FC236}">
                <a16:creationId xmlns="" xmlns:a16="http://schemas.microsoft.com/office/drawing/2014/main" id="{FE1F2C15-8F98-4FF8-B796-5F13E429E1D4}"/>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113</a:t>
            </a:fld>
            <a:endParaRPr lang="zh-CN" altLang="en-US" dirty="0"/>
          </a:p>
        </p:txBody>
      </p:sp>
    </p:spTree>
    <p:extLst>
      <p:ext uri="{BB962C8B-B14F-4D97-AF65-F5344CB8AC3E}">
        <p14:creationId xmlns="" xmlns:p14="http://schemas.microsoft.com/office/powerpoint/2010/main" val="18977417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FB7E47D-13D2-4953-90D5-75269C8976FD}"/>
              </a:ext>
            </a:extLst>
          </p:cNvPr>
          <p:cNvSpPr/>
          <p:nvPr/>
        </p:nvSpPr>
        <p:spPr>
          <a:xfrm>
            <a:off x="1200442" y="422390"/>
            <a:ext cx="9791115" cy="60222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2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马云对“新制造” 的思考</a:t>
            </a:r>
            <a:r>
              <a:rPr kumimoji="0" lang="zh-CN" altLang="zh-CN" sz="42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endParaRPr kumimoji="0" lang="en-US" altLang="zh-CN" sz="42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a:t>
            </a:r>
            <a:r>
              <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新制造”将很快对全中国乃至全世界的制造业带来席卷性的威胁和席卷性的机会，所有的制造行业所面临的痛苦将远远超出想象，同时“新制造”也将为洞察到这一趋势的企业带来新机遇。</a:t>
            </a:r>
            <a:endPar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借助大数据，企业原来的</a:t>
            </a:r>
            <a:r>
              <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B2C</a:t>
            </a:r>
            <a:r>
              <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的制造模式将会彻底走向</a:t>
            </a:r>
            <a:r>
              <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C2B</a:t>
            </a:r>
            <a:r>
              <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的改造，也就是按需定制。</a:t>
            </a:r>
            <a:endPar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工业时代的流水线以规模化与标准化生产为目的，而数据时代则是在流水线上实现个性化生产。</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0" lang="zh-CN"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新制造是制造业和服务业的融合，新制造的竞争力将不在于制造本身，而是在于制造背后的创造思想、体验、感受以及服务能力。</a:t>
            </a:r>
            <a:endParaRPr kumimoji="0" lang="en-US" altLang="zh-CN" sz="24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灯片编号占位符 5">
            <a:extLst>
              <a:ext uri="{FF2B5EF4-FFF2-40B4-BE49-F238E27FC236}">
                <a16:creationId xmlns="" xmlns:a16="http://schemas.microsoft.com/office/drawing/2014/main" id="{123C08F7-ACD1-4CB5-A3AA-4D1164A51AF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114</a:t>
            </a:fld>
            <a:endParaRPr lang="zh-CN" altLang="en-US" dirty="0"/>
          </a:p>
        </p:txBody>
      </p:sp>
    </p:spTree>
    <p:extLst>
      <p:ext uri="{BB962C8B-B14F-4D97-AF65-F5344CB8AC3E}">
        <p14:creationId xmlns="" xmlns:p14="http://schemas.microsoft.com/office/powerpoint/2010/main" val="29758795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箭头 22"/>
          <p:cNvSpPr/>
          <p:nvPr/>
        </p:nvSpPr>
        <p:spPr bwMode="auto">
          <a:xfrm rot="20724096">
            <a:off x="1807157" y="4238350"/>
            <a:ext cx="8780978" cy="711761"/>
          </a:xfrm>
          <a:prstGeom prst="rightArrow">
            <a:avLst>
              <a:gd name="adj1" fmla="val 42079"/>
              <a:gd name="adj2" fmla="val 95899"/>
            </a:avLst>
          </a:prstGeom>
          <a:gradFill flip="none" rotWithShape="1">
            <a:gsLst>
              <a:gs pos="0">
                <a:schemeClr val="tx1">
                  <a:lumMod val="85000"/>
                </a:schemeClr>
              </a:gs>
              <a:gs pos="0">
                <a:schemeClr val="tx1">
                  <a:lumMod val="85000"/>
                </a:schemeClr>
              </a:gs>
              <a:gs pos="0">
                <a:schemeClr val="tx1">
                  <a:lumMod val="85000"/>
                </a:schemeClr>
              </a:gs>
              <a:gs pos="53000">
                <a:srgbClr val="D4DEFF"/>
              </a:gs>
              <a:gs pos="83000">
                <a:srgbClr val="D4DEFF"/>
              </a:gs>
              <a:gs pos="100000">
                <a:srgbClr val="96AB94"/>
              </a:gs>
            </a:gsLst>
            <a:lin ang="0" scaled="1"/>
            <a:tileRect/>
          </a:gradFill>
          <a:ln>
            <a:headEnd type="none" w="med" len="med"/>
            <a:tailEnd type="none" w="med" len="med"/>
          </a:ln>
          <a:scene3d>
            <a:camera prst="orthographicFront">
              <a:rot lat="0" lon="0" rev="0"/>
            </a:camera>
            <a:lightRig rig="glow" dir="t">
              <a:rot lat="0" lon="0" rev="600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itchFamily="34" charset="0"/>
              <a:ea typeface="宋体" panose="02010600030101010101" pitchFamily="2" charset="-122"/>
              <a:cs typeface="+mn-cs"/>
            </a:endParaRPr>
          </a:p>
        </p:txBody>
      </p:sp>
      <p:sp>
        <p:nvSpPr>
          <p:cNvPr id="2" name="TextBox 1"/>
          <p:cNvSpPr txBox="1"/>
          <p:nvPr/>
        </p:nvSpPr>
        <p:spPr>
          <a:xfrm>
            <a:off x="1881158" y="928671"/>
            <a:ext cx="7215238"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新一轮工业革命</a:t>
            </a:r>
          </a:p>
        </p:txBody>
      </p:sp>
      <p:sp>
        <p:nvSpPr>
          <p:cNvPr id="3" name="TextBox 2"/>
          <p:cNvSpPr txBox="1"/>
          <p:nvPr/>
        </p:nvSpPr>
        <p:spPr>
          <a:xfrm>
            <a:off x="1595406" y="3957584"/>
            <a:ext cx="2428892" cy="707886"/>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以蒸汽机为代表</a:t>
            </a:r>
            <a:endParaRPr kumimoji="0" lang="en-US" altLang="zh-CN"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工业革命</a:t>
            </a:r>
            <a:r>
              <a:rPr kumimoji="0" lang="en-US" altLang="zh-CN"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1.0</a:t>
            </a:r>
            <a:endPar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endParaRPr>
          </a:p>
        </p:txBody>
      </p:sp>
      <p:sp>
        <p:nvSpPr>
          <p:cNvPr id="4" name="TextBox 3"/>
          <p:cNvSpPr txBox="1"/>
          <p:nvPr/>
        </p:nvSpPr>
        <p:spPr>
          <a:xfrm>
            <a:off x="1809720" y="4814840"/>
            <a:ext cx="1857388" cy="400110"/>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18</a:t>
            </a:r>
            <a:r>
              <a:rPr kumimoji="0" lang="zh-CN" altLang="en-US"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世纪末期</a:t>
            </a:r>
          </a:p>
        </p:txBody>
      </p:sp>
      <p:sp>
        <p:nvSpPr>
          <p:cNvPr id="5" name="TextBox 4"/>
          <p:cNvSpPr txBox="1"/>
          <p:nvPr/>
        </p:nvSpPr>
        <p:spPr>
          <a:xfrm>
            <a:off x="3881422" y="3571876"/>
            <a:ext cx="2143140" cy="707886"/>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引入电气化制造工业革命</a:t>
            </a:r>
            <a:r>
              <a:rPr kumimoji="0" lang="en-US" altLang="zh-CN"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2.0</a:t>
            </a:r>
            <a:endPar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endParaRPr>
          </a:p>
        </p:txBody>
      </p:sp>
      <p:sp>
        <p:nvSpPr>
          <p:cNvPr id="6" name="TextBox 5"/>
          <p:cNvSpPr txBox="1"/>
          <p:nvPr/>
        </p:nvSpPr>
        <p:spPr>
          <a:xfrm>
            <a:off x="3952860" y="4386212"/>
            <a:ext cx="1857388" cy="400110"/>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20</a:t>
            </a:r>
            <a:r>
              <a:rPr kumimoji="0" lang="zh-CN" altLang="en-US"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世纪初期</a:t>
            </a:r>
          </a:p>
        </p:txBody>
      </p:sp>
      <p:sp>
        <p:nvSpPr>
          <p:cNvPr id="7" name="TextBox 6"/>
          <p:cNvSpPr txBox="1"/>
          <p:nvPr/>
        </p:nvSpPr>
        <p:spPr>
          <a:xfrm>
            <a:off x="6096000" y="3100328"/>
            <a:ext cx="2143140" cy="707886"/>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大力发展自动化工业革命</a:t>
            </a:r>
            <a:r>
              <a:rPr kumimoji="0" lang="en-US" altLang="zh-CN"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3.0</a:t>
            </a:r>
            <a:endPar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endParaRPr>
          </a:p>
        </p:txBody>
      </p:sp>
      <p:sp>
        <p:nvSpPr>
          <p:cNvPr id="8" name="TextBox 7"/>
          <p:cNvSpPr txBox="1"/>
          <p:nvPr/>
        </p:nvSpPr>
        <p:spPr>
          <a:xfrm>
            <a:off x="6238876" y="3886146"/>
            <a:ext cx="1857388" cy="400110"/>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20</a:t>
            </a:r>
            <a:r>
              <a:rPr kumimoji="0" lang="zh-CN" altLang="en-US"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世纪</a:t>
            </a:r>
            <a:r>
              <a:rPr kumimoji="0" lang="en-US" altLang="zh-CN"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70</a:t>
            </a:r>
            <a:r>
              <a:rPr kumimoji="0" lang="zh-CN" altLang="en-US"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年代</a:t>
            </a:r>
          </a:p>
        </p:txBody>
      </p:sp>
      <p:sp>
        <p:nvSpPr>
          <p:cNvPr id="9" name="TextBox 8"/>
          <p:cNvSpPr txBox="1"/>
          <p:nvPr/>
        </p:nvSpPr>
        <p:spPr>
          <a:xfrm>
            <a:off x="1952597" y="395568"/>
            <a:ext cx="4071967" cy="46166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德国工业</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4.0</a:t>
            </a:r>
            <a:r>
              <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介绍</a:t>
            </a:r>
          </a:p>
        </p:txBody>
      </p:sp>
      <p:sp>
        <p:nvSpPr>
          <p:cNvPr id="10" name="TextBox 9"/>
          <p:cNvSpPr txBox="1"/>
          <p:nvPr/>
        </p:nvSpPr>
        <p:spPr>
          <a:xfrm>
            <a:off x="8239140" y="2600262"/>
            <a:ext cx="2357422" cy="707886"/>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基于信息物理系统工业革命</a:t>
            </a:r>
            <a:r>
              <a:rPr kumimoji="0" lang="en-US" altLang="zh-CN"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4.0</a:t>
            </a:r>
            <a:endParaRPr kumimoji="0" lang="zh-CN" altLang="en-US" sz="2000" b="1" i="0" u="none" strike="noStrike" kern="1200" cap="all" spc="0" normalizeH="0" baseline="0" noProof="0" dirty="0">
              <a:ln/>
              <a:solidFill>
                <a:srgbClr val="0303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endParaRPr>
          </a:p>
        </p:txBody>
      </p:sp>
      <p:sp>
        <p:nvSpPr>
          <p:cNvPr id="11" name="TextBox 10"/>
          <p:cNvSpPr txBox="1"/>
          <p:nvPr/>
        </p:nvSpPr>
        <p:spPr>
          <a:xfrm>
            <a:off x="8310578" y="3386080"/>
            <a:ext cx="1857388" cy="400110"/>
          </a:xfrm>
          <a:prstGeom prst="rect">
            <a:avLst/>
          </a:prstGeom>
          <a:noFill/>
        </p:spPr>
        <p:txBody>
          <a:bodyPr vert="horz"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all" spc="0" normalizeH="0" baseline="0" noProof="0"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微软雅黑" pitchFamily="34" charset="-122"/>
                <a:ea typeface="微软雅黑" pitchFamily="34" charset="-122"/>
                <a:cs typeface="+mn-cs"/>
              </a:rPr>
              <a:t>现在</a:t>
            </a:r>
          </a:p>
        </p:txBody>
      </p:sp>
      <p:sp>
        <p:nvSpPr>
          <p:cNvPr id="13" name="TextBox 12"/>
          <p:cNvSpPr txBox="1"/>
          <p:nvPr/>
        </p:nvSpPr>
        <p:spPr>
          <a:xfrm>
            <a:off x="6167438" y="4645074"/>
            <a:ext cx="4143403" cy="135421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       </a:t>
            </a:r>
            <a:r>
              <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全球新一轮的科技革命，导致了新一轮的工业革命，世界各国要争相调整适应，中国要迎头赶上。</a:t>
            </a:r>
            <a:endParaRPr kumimoji="0" lang="en-US" altLang="zh-CN"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习近平</a:t>
            </a:r>
            <a:r>
              <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法兰克福汇报</a:t>
            </a:r>
            <a:r>
              <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》2014</a:t>
            </a:r>
            <a:r>
              <a:rPr kumimoji="0" lang="zh-CN" altLang="en-US"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年</a:t>
            </a:r>
            <a:r>
              <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3</a:t>
            </a:r>
            <a:r>
              <a:rPr kumimoji="0" lang="zh-CN" altLang="en-US"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月</a:t>
            </a:r>
            <a:r>
              <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28</a:t>
            </a:r>
            <a:r>
              <a:rPr kumimoji="0" lang="zh-CN" altLang="en-US"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日</a:t>
            </a:r>
          </a:p>
        </p:txBody>
      </p:sp>
      <p:pic>
        <p:nvPicPr>
          <p:cNvPr id="1026" name="Picture 2"/>
          <p:cNvPicPr>
            <a:picLocks noChangeAspect="1" noChangeArrowheads="1"/>
          </p:cNvPicPr>
          <p:nvPr/>
        </p:nvPicPr>
        <p:blipFill>
          <a:blip r:embed="rId2" cstate="email"/>
          <a:srcRect/>
          <a:stretch>
            <a:fillRect/>
          </a:stretch>
        </p:blipFill>
        <p:spPr bwMode="auto">
          <a:xfrm>
            <a:off x="1952597" y="2500306"/>
            <a:ext cx="1667321" cy="130155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email"/>
          <a:srcRect/>
          <a:stretch>
            <a:fillRect/>
          </a:stretch>
        </p:blipFill>
        <p:spPr bwMode="auto">
          <a:xfrm>
            <a:off x="4053588" y="2214554"/>
            <a:ext cx="1817395" cy="114300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email"/>
          <a:srcRect/>
          <a:stretch>
            <a:fillRect/>
          </a:stretch>
        </p:blipFill>
        <p:spPr bwMode="auto">
          <a:xfrm>
            <a:off x="6310314" y="1692765"/>
            <a:ext cx="1785950" cy="125605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8453455" y="1142984"/>
            <a:ext cx="1898041" cy="1326430"/>
          </a:xfrm>
          <a:prstGeom prst="rect">
            <a:avLst/>
          </a:prstGeom>
          <a:noFill/>
          <a:ln w="9525">
            <a:noFill/>
            <a:miter lim="800000"/>
            <a:headEnd/>
            <a:tailEnd/>
          </a:ln>
          <a:effectLst/>
        </p:spPr>
      </p:pic>
      <p:sp>
        <p:nvSpPr>
          <p:cNvPr id="24" name="Rectangle 6"/>
          <p:cNvSpPr>
            <a:spLocks noChangeArrowheads="1"/>
          </p:cNvSpPr>
          <p:nvPr/>
        </p:nvSpPr>
        <p:spPr bwMode="auto">
          <a:xfrm>
            <a:off x="8077200" y="6429396"/>
            <a:ext cx="2133600" cy="292079"/>
          </a:xfrm>
          <a:prstGeom prst="rect">
            <a:avLst/>
          </a:prstGeom>
          <a:noFill/>
          <a:ln w="9525">
            <a:noFill/>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567A2-A071-4A74-B24C-21B92C9322CE}" type="slidenum">
              <a:rPr kumimoji="0" lang="en-GB" altLang="zh-CN" sz="1200" b="0" i="0" u="none" strike="noStrike" kern="1200" cap="none" spc="0" normalizeH="0" baseline="0" noProof="0">
                <a:ln>
                  <a:noFill/>
                </a:ln>
                <a:solidFill>
                  <a:srgbClr val="EEECE1"/>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altLang="zh-CN" sz="1200" b="0" i="0" u="none" strike="noStrike" kern="1200" cap="none" spc="0" normalizeH="0" baseline="0" noProof="0" dirty="0">
              <a:ln>
                <a:noFill/>
              </a:ln>
              <a:solidFill>
                <a:srgbClr val="EEECE1"/>
              </a:solidFill>
              <a:effectLst/>
              <a:uLnTx/>
              <a:uFillTx/>
              <a:latin typeface="Calibri"/>
              <a:ea typeface="宋体" panose="02010600030101010101" pitchFamily="2" charset="-122"/>
              <a:cs typeface="+mn-cs"/>
            </a:endParaRPr>
          </a:p>
        </p:txBody>
      </p:sp>
      <p:sp>
        <p:nvSpPr>
          <p:cNvPr id="19" name="灯片编号占位符 5">
            <a:extLst>
              <a:ext uri="{FF2B5EF4-FFF2-40B4-BE49-F238E27FC236}">
                <a16:creationId xmlns="" xmlns:a16="http://schemas.microsoft.com/office/drawing/2014/main" id="{DC9D7EDC-9B03-4299-A96C-406880F02B32}"/>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115</a:t>
            </a:fld>
            <a:endParaRPr lang="zh-CN" altLang="en-US" dirty="0"/>
          </a:p>
        </p:txBody>
      </p:sp>
    </p:spTree>
    <p:extLst>
      <p:ext uri="{BB962C8B-B14F-4D97-AF65-F5344CB8AC3E}">
        <p14:creationId xmlns="" xmlns:p14="http://schemas.microsoft.com/office/powerpoint/2010/main" val="29644722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472" y="785795"/>
            <a:ext cx="7215238"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德国工业</a:t>
            </a:r>
            <a:r>
              <a:rPr kumimoji="0" lang="en-US" altLang="zh-CN"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4.0：</a:t>
            </a:r>
            <a:r>
              <a:rPr kumimoji="0" lang="zh-CN" altLang="en-US"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重新引领全球制造业潮流</a:t>
            </a:r>
          </a:p>
        </p:txBody>
      </p:sp>
      <p:sp>
        <p:nvSpPr>
          <p:cNvPr id="3" name="TextBox 2"/>
          <p:cNvSpPr txBox="1"/>
          <p:nvPr/>
        </p:nvSpPr>
        <p:spPr>
          <a:xfrm>
            <a:off x="2095472" y="1643050"/>
            <a:ext cx="8001056" cy="3724096"/>
          </a:xfrm>
          <a:prstGeom prst="rect">
            <a:avLst/>
          </a:prstGeom>
          <a:noFill/>
        </p:spPr>
        <p:txBody>
          <a:bodyPr vert="horz" wrap="square" rtlCol="0">
            <a:spAutoFit/>
          </a:bodyPr>
          <a:lstStyle/>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工业</a:t>
            </a: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4.0”</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战略在</a:t>
            </a: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2013</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年</a:t>
            </a: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4</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月的汉诺威工业博览会上被正式推出，工业</a:t>
            </a: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4.0</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可以理解为工厂的自动化，或者是未来工厂。</a:t>
            </a:r>
            <a:endPar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endParaRPr>
          </a:p>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德国拥有强大的设备和车间制造工业，在信息技术领域拥有高水平，在机械设备制造以及嵌入式控制系统制造方面，拥有全球领先地位。</a:t>
            </a:r>
            <a:endPar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endParaRPr>
          </a:p>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通过实施工业</a:t>
            </a: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4.0</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战略，将使德国成为新一代工业生产技术的供应国和主导市场，在继续保持国内制造业发展前提下再次提升全球竞争力。</a:t>
            </a:r>
          </a:p>
        </p:txBody>
      </p:sp>
      <p:pic>
        <p:nvPicPr>
          <p:cNvPr id="2050" name="Picture 2"/>
          <p:cNvPicPr>
            <a:picLocks noChangeAspect="1" noChangeArrowheads="1"/>
          </p:cNvPicPr>
          <p:nvPr/>
        </p:nvPicPr>
        <p:blipFill>
          <a:blip r:embed="rId2" cstate="email"/>
          <a:srcRect/>
          <a:stretch>
            <a:fillRect/>
          </a:stretch>
        </p:blipFill>
        <p:spPr bwMode="auto">
          <a:xfrm>
            <a:off x="6381753" y="5357826"/>
            <a:ext cx="2695571" cy="101378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238480" y="5500703"/>
            <a:ext cx="2071702" cy="745925"/>
          </a:xfrm>
          <a:prstGeom prst="rect">
            <a:avLst/>
          </a:prstGeom>
          <a:noFill/>
          <a:ln w="9525">
            <a:noFill/>
            <a:miter lim="800000"/>
            <a:headEnd/>
            <a:tailEnd/>
          </a:ln>
          <a:effectLst/>
        </p:spPr>
      </p:pic>
      <p:sp>
        <p:nvSpPr>
          <p:cNvPr id="6" name="Rectangle 6"/>
          <p:cNvSpPr>
            <a:spLocks noChangeArrowheads="1"/>
          </p:cNvSpPr>
          <p:nvPr/>
        </p:nvSpPr>
        <p:spPr bwMode="auto">
          <a:xfrm>
            <a:off x="8077200" y="6429397"/>
            <a:ext cx="2133600" cy="292079"/>
          </a:xfrm>
          <a:prstGeom prst="rect">
            <a:avLst/>
          </a:prstGeom>
          <a:noFill/>
          <a:ln w="9525">
            <a:noFill/>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567A2-A071-4A74-B24C-21B92C9322CE}" type="slidenum">
              <a:rPr kumimoji="0" lang="en-GB" altLang="zh-CN" sz="1200" b="0" i="0" u="none" strike="noStrike" kern="1200" cap="none" spc="0" normalizeH="0" baseline="0" noProof="0">
                <a:ln>
                  <a:noFill/>
                </a:ln>
                <a:solidFill>
                  <a:srgbClr val="EEECE1"/>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altLang="zh-CN" sz="1200" b="0" i="0" u="none" strike="noStrike" kern="1200" cap="none" spc="0" normalizeH="0" baseline="0" noProof="0" dirty="0">
              <a:ln>
                <a:noFill/>
              </a:ln>
              <a:solidFill>
                <a:srgbClr val="EEECE1"/>
              </a:solidFill>
              <a:effectLst/>
              <a:uLnTx/>
              <a:uFillTx/>
              <a:latin typeface="Calibri"/>
              <a:ea typeface="宋体" panose="02010600030101010101" pitchFamily="2" charset="-122"/>
              <a:cs typeface="+mn-cs"/>
            </a:endParaRPr>
          </a:p>
        </p:txBody>
      </p:sp>
      <p:sp>
        <p:nvSpPr>
          <p:cNvPr id="7" name="灯片编号占位符 5">
            <a:extLst>
              <a:ext uri="{FF2B5EF4-FFF2-40B4-BE49-F238E27FC236}">
                <a16:creationId xmlns="" xmlns:a16="http://schemas.microsoft.com/office/drawing/2014/main" id="{316D7659-D8AD-4912-9C88-381429EDA1C8}"/>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116</a:t>
            </a:fld>
            <a:endParaRPr lang="zh-CN" altLang="en-US" dirty="0"/>
          </a:p>
        </p:txBody>
      </p:sp>
    </p:spTree>
    <p:extLst>
      <p:ext uri="{BB962C8B-B14F-4D97-AF65-F5344CB8AC3E}">
        <p14:creationId xmlns="" xmlns:p14="http://schemas.microsoft.com/office/powerpoint/2010/main" val="13393942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472" y="785795"/>
            <a:ext cx="8072494"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中国制造</a:t>
            </a:r>
            <a:r>
              <a:rPr kumimoji="0" lang="en-US" altLang="zh-CN"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2025：</a:t>
            </a:r>
            <a:r>
              <a:rPr kumimoji="0" lang="zh-CN" altLang="en-US" sz="3200" b="0" i="0" u="none" strike="noStrike" kern="1200" cap="none" spc="-125" normalizeH="0" baseline="0" noProof="0" dirty="0">
                <a:ln w="3175">
                  <a:noFill/>
                </a:ln>
                <a:solidFill>
                  <a:prstClr val="black"/>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由制造大国向制造强国转型</a:t>
            </a:r>
          </a:p>
        </p:txBody>
      </p:sp>
      <p:sp>
        <p:nvSpPr>
          <p:cNvPr id="3" name="TextBox 2"/>
          <p:cNvSpPr txBox="1"/>
          <p:nvPr/>
        </p:nvSpPr>
        <p:spPr>
          <a:xfrm>
            <a:off x="2095472" y="1714489"/>
            <a:ext cx="8001056" cy="2616101"/>
          </a:xfrm>
          <a:prstGeom prst="rect">
            <a:avLst/>
          </a:prstGeom>
          <a:noFill/>
        </p:spPr>
        <p:txBody>
          <a:bodyPr vert="horz" wrap="square" rtlCol="0">
            <a:spAutoFit/>
          </a:bodyPr>
          <a:lstStyle/>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a:t>
            </a: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中国在制造大国向制造强国转型过程中的顶层设计和路径选择。</a:t>
            </a:r>
            <a:endPar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endParaRPr>
          </a:p>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总体目标：中国基本实现工业化；进入制造强国行列，打造中国制造升级版。</a:t>
            </a:r>
            <a:endParaRPr kumimoji="0" lang="en-US" altLang="zh-CN"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endParaRPr>
          </a:p>
          <a:p>
            <a:pPr marL="0" marR="0" lvl="0" indent="0" algn="just" defTabSz="914400" rtl="0" eaLnBrk="1" fontAlgn="auto" latinLnBrk="0" hangingPunct="1">
              <a:lnSpc>
                <a:spcPct val="100000"/>
              </a:lnSpc>
              <a:spcBef>
                <a:spcPts val="600"/>
              </a:spcBef>
              <a:spcAft>
                <a:spcPts val="600"/>
              </a:spcAft>
              <a:buClrTx/>
              <a:buSzTx/>
              <a:buFont typeface="Wingdings" pitchFamily="2" charset="2"/>
              <a:buChar char="n"/>
              <a:tabLst/>
              <a:defRPr/>
            </a:pPr>
            <a:r>
              <a:rPr kumimoji="0" lang="zh-CN" altLang="en-US" sz="24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rPr>
              <a:t>  一条主线：是以体现信息技术与制造技术深度融合的数字化、网络化、智能化制造为主线。</a:t>
            </a:r>
          </a:p>
        </p:txBody>
      </p:sp>
      <p:pic>
        <p:nvPicPr>
          <p:cNvPr id="3074" name="Picture 2"/>
          <p:cNvPicPr>
            <a:picLocks noChangeAspect="1" noChangeArrowheads="1"/>
          </p:cNvPicPr>
          <p:nvPr/>
        </p:nvPicPr>
        <p:blipFill>
          <a:blip r:embed="rId2" cstate="print"/>
          <a:srcRect/>
          <a:stretch>
            <a:fillRect/>
          </a:stretch>
        </p:blipFill>
        <p:spPr bwMode="auto">
          <a:xfrm>
            <a:off x="7196160" y="4429132"/>
            <a:ext cx="1971675" cy="2038350"/>
          </a:xfrm>
          <a:prstGeom prst="rect">
            <a:avLst/>
          </a:prstGeom>
          <a:noFill/>
          <a:ln w="9525">
            <a:noFill/>
            <a:miter lim="800000"/>
            <a:headEnd/>
            <a:tailEnd/>
          </a:ln>
          <a:effectLst/>
        </p:spPr>
      </p:pic>
      <p:pic>
        <p:nvPicPr>
          <p:cNvPr id="3076" name="Picture 4" descr="c:\documents and settings\administrator\application data\360se6\User Data\temp\W020150520312553429309.jpg"/>
          <p:cNvPicPr>
            <a:picLocks noChangeAspect="1" noChangeArrowheads="1"/>
          </p:cNvPicPr>
          <p:nvPr/>
        </p:nvPicPr>
        <p:blipFill>
          <a:blip r:embed="rId3" cstate="print"/>
          <a:srcRect/>
          <a:stretch>
            <a:fillRect/>
          </a:stretch>
        </p:blipFill>
        <p:spPr bwMode="auto">
          <a:xfrm>
            <a:off x="2476504" y="4429133"/>
            <a:ext cx="4048125" cy="2143125"/>
          </a:xfrm>
          <a:prstGeom prst="rect">
            <a:avLst/>
          </a:prstGeom>
          <a:noFill/>
        </p:spPr>
      </p:pic>
      <p:sp>
        <p:nvSpPr>
          <p:cNvPr id="7" name="灯片编号占位符 5">
            <a:extLst>
              <a:ext uri="{FF2B5EF4-FFF2-40B4-BE49-F238E27FC236}">
                <a16:creationId xmlns="" xmlns:a16="http://schemas.microsoft.com/office/drawing/2014/main" id="{6A7065BC-5373-450A-8400-8AB90C5AC5F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117</a:t>
            </a:fld>
            <a:endParaRPr lang="zh-CN" altLang="en-US" dirty="0"/>
          </a:p>
        </p:txBody>
      </p:sp>
    </p:spTree>
    <p:extLst>
      <p:ext uri="{BB962C8B-B14F-4D97-AF65-F5344CB8AC3E}">
        <p14:creationId xmlns="" xmlns:p14="http://schemas.microsoft.com/office/powerpoint/2010/main" val="38172689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600" y="965121"/>
            <a:ext cx="12192000" cy="502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先进的设备只能说是智慧工厂的硬件孤岛</a:t>
            </a:r>
            <a:r>
              <a:rPr kumimoji="0" lang="en-US" altLang="zh-CN"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服装智慧工厂需要做到：</a:t>
            </a:r>
          </a:p>
        </p:txBody>
      </p:sp>
      <p:sp>
        <p:nvSpPr>
          <p:cNvPr id="4" name="矩形 3"/>
          <p:cNvSpPr/>
          <p:nvPr/>
        </p:nvSpPr>
        <p:spPr>
          <a:xfrm>
            <a:off x="3524232" y="177801"/>
            <a:ext cx="8667768" cy="4205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新时代：当服装业遇到人工智能，中国会出现产业级的阿里、滴滴？</a:t>
            </a:r>
            <a:endPar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073" name="Rectangle 1"/>
          <p:cNvSpPr>
            <a:spLocks noChangeArrowheads="1"/>
          </p:cNvSpPr>
          <p:nvPr/>
        </p:nvSpPr>
        <p:spPr bwMode="auto">
          <a:xfrm>
            <a:off x="101600" y="1636075"/>
            <a:ext cx="11887200" cy="3929345"/>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2D86"/>
                </a:solidFill>
                <a:effectLst/>
                <a:uLnTx/>
                <a:uFillTx/>
                <a:latin typeface="Arial" pitchFamily="34" charset="0"/>
                <a:ea typeface="宋体" pitchFamily="2" charset="-122"/>
                <a:cs typeface="宋体" pitchFamily="2" charset="-122"/>
              </a:rPr>
              <a:t>①</a:t>
            </a:r>
            <a:r>
              <a:rPr kumimoji="0" lang="zh-CN" altLang="en-US" sz="2400" b="0" i="0" u="none" strike="noStrike" kern="1200" cap="none" spc="0" normalizeH="0" baseline="0" noProof="0" dirty="0">
                <a:ln>
                  <a:noFill/>
                </a:ln>
                <a:solidFill>
                  <a:srgbClr val="002D86"/>
                </a:solidFill>
                <a:effectLst/>
                <a:uLnTx/>
                <a:uFillTx/>
                <a:latin typeface="Arial" pitchFamily="34" charset="0"/>
                <a:ea typeface="宋体" pitchFamily="2" charset="-122"/>
                <a:cs typeface="宋体" pitchFamily="2" charset="-122"/>
              </a:rPr>
              <a:t>生产设备间的数据要全部打通，连接起来，数据可以实时、在线采集；</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2D86"/>
                </a:solidFill>
                <a:effectLst/>
                <a:uLnTx/>
                <a:uFillTx/>
                <a:latin typeface="Arial" pitchFamily="34" charset="0"/>
                <a:ea typeface="宋体" pitchFamily="2" charset="-122"/>
                <a:cs typeface="宋体" pitchFamily="2" charset="-122"/>
              </a:rPr>
              <a:t>②数据要转化成能够让人识别的对决策有价值的信息；</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2D86"/>
                </a:solidFill>
                <a:effectLst/>
                <a:uLnTx/>
                <a:uFillTx/>
                <a:latin typeface="Arial" pitchFamily="34" charset="0"/>
                <a:ea typeface="宋体" pitchFamily="2" charset="-122"/>
                <a:cs typeface="宋体" pitchFamily="2" charset="-122"/>
              </a:rPr>
              <a:t>③物理与虚拟的结合起来，对全部产能有个总体的规划，并且有自动反应能力。</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2D86"/>
                </a:solidFill>
                <a:effectLst/>
                <a:uLnTx/>
                <a:uFillTx/>
                <a:latin typeface="Arial" pitchFamily="34" charset="0"/>
                <a:ea typeface="宋体" pitchFamily="2" charset="-122"/>
                <a:cs typeface="宋体" pitchFamily="2" charset="-122"/>
              </a:rPr>
              <a:t>④整个的全部生产设备具有一定程度上的自主决策能力，在这个节点用什么工艺设备，在这一时刻缝纫机的速度、压角的力度都可以通过机器来决策。</a:t>
            </a:r>
            <a:endParaRPr kumimoji="0" lang="zh-CN" altLang="en-US" sz="2400" b="0" i="0" u="none" strike="noStrike" kern="1200" cap="none" spc="0" normalizeH="0" baseline="0" noProof="0" dirty="0">
              <a:ln>
                <a:noFill/>
              </a:ln>
              <a:solidFill>
                <a:srgbClr val="002D86"/>
              </a:solidFill>
              <a:effectLst/>
              <a:uLnTx/>
              <a:uFillTx/>
              <a:latin typeface="Calibri" pitchFamily="34" charset="0"/>
              <a:ea typeface="宋体" pitchFamily="2" charset="-122"/>
              <a:cs typeface="Times New Roman" pitchFamily="18" charset="0"/>
            </a:endParaRP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2D86"/>
                </a:solidFill>
                <a:effectLst/>
                <a:uLnTx/>
                <a:uFillTx/>
                <a:latin typeface="Calibri" pitchFamily="34" charset="0"/>
                <a:ea typeface="宋体" pitchFamily="2" charset="-122"/>
                <a:cs typeface="Times New Roman" pitchFamily="18" charset="0"/>
              </a:rPr>
              <a:t>⑤设备自我学习的能力（类似于阿尔法狗的能力）。人工智能、机器智能决策的指令传达到设备端以后，执行一次后，今后它可以反馈能不断的修正数据模型。</a:t>
            </a:r>
            <a:r>
              <a:rPr kumimoji="0" lang="zh-CN" altLang="en-US" sz="2400" b="0" i="0" u="none" strike="noStrike" kern="1200" cap="none" spc="0" normalizeH="0" baseline="0" noProof="0" dirty="0">
                <a:ln>
                  <a:noFill/>
                </a:ln>
                <a:solidFill>
                  <a:srgbClr val="002D86"/>
                </a:solidFill>
                <a:effectLst/>
                <a:uLnTx/>
                <a:uFillTx/>
                <a:latin typeface="Arial" pitchFamily="34" charset="0"/>
                <a:ea typeface="宋体" pitchFamily="2" charset="-122"/>
                <a:cs typeface="+mn-cs"/>
              </a:rPr>
              <a:t> </a:t>
            </a:r>
          </a:p>
        </p:txBody>
      </p:sp>
      <p:sp>
        <p:nvSpPr>
          <p:cNvPr id="6" name="矩形 5"/>
          <p:cNvSpPr/>
          <p:nvPr/>
        </p:nvSpPr>
        <p:spPr>
          <a:xfrm>
            <a:off x="1320800" y="5638721"/>
            <a:ext cx="8534400" cy="502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所谓</a:t>
            </a:r>
            <a:r>
              <a:rPr kumimoji="0" lang="en-US" sz="2667" b="1" i="0" u="none" strike="noStrike" kern="1200" cap="none" spc="0" normalizeH="0" baseline="0" noProof="0" dirty="0">
                <a:ln>
                  <a:noFill/>
                </a:ln>
                <a:solidFill>
                  <a:prstClr val="black"/>
                </a:solidFill>
                <a:effectLst/>
                <a:uLnTx/>
                <a:uFillTx/>
                <a:latin typeface="Calibri"/>
                <a:ea typeface="+mn-ea"/>
                <a:cs typeface="+mn-cs"/>
              </a:rPr>
              <a:t>“</a:t>
            </a: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四化</a:t>
            </a:r>
            <a:r>
              <a:rPr kumimoji="0" lang="en-US" sz="2667" b="1" i="0" u="none" strike="noStrike" kern="1200" cap="none" spc="0" normalizeH="0" baseline="0" noProof="0" dirty="0">
                <a:ln>
                  <a:noFill/>
                </a:ln>
                <a:solidFill>
                  <a:prstClr val="black"/>
                </a:solidFill>
                <a:effectLst/>
                <a:uLnTx/>
                <a:uFillTx/>
                <a:latin typeface="Calibri"/>
                <a:ea typeface="+mn-ea"/>
                <a:cs typeface="+mn-cs"/>
              </a:rPr>
              <a:t>”</a:t>
            </a: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，即指标准化、自动化、信息化、智能化。</a:t>
            </a:r>
          </a:p>
        </p:txBody>
      </p:sp>
      <p:sp>
        <p:nvSpPr>
          <p:cNvPr id="7" name="灯片编号占位符 5">
            <a:extLst>
              <a:ext uri="{FF2B5EF4-FFF2-40B4-BE49-F238E27FC236}">
                <a16:creationId xmlns="" xmlns:a16="http://schemas.microsoft.com/office/drawing/2014/main" id="{706E6ED3-246F-4903-B629-BD89C9C617A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118</a:t>
            </a:fld>
            <a:endParaRPr lang="zh-CN" altLang="en-US" dirty="0"/>
          </a:p>
        </p:txBody>
      </p:sp>
    </p:spTree>
    <p:extLst>
      <p:ext uri="{BB962C8B-B14F-4D97-AF65-F5344CB8AC3E}">
        <p14:creationId xmlns="" xmlns:p14="http://schemas.microsoft.com/office/powerpoint/2010/main" val="17466423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9600" y="1106024"/>
            <a:ext cx="10972800" cy="1691104"/>
          </a:xfrm>
          <a:prstGeom prst="rect">
            <a:avLst/>
          </a:prstGeom>
        </p:spPr>
        <p:txBody>
          <a:bodyPr wrap="square">
            <a:spAutoFit/>
          </a:bodyPr>
          <a:lstStyle/>
          <a:p>
            <a:pPr marL="0" marR="0" lvl="0" indent="609585"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互联网今天不仅仅是一个工具，已经成为一个时代的基础设施，像水电一样，很难想象没有水电的城市是怎样发展的，我们认为互联网将成为工业纺织服装行业这个产业的基础设施，重要的基础设施。</a:t>
            </a:r>
          </a:p>
        </p:txBody>
      </p:sp>
      <p:sp>
        <p:nvSpPr>
          <p:cNvPr id="8" name="矩形 7"/>
          <p:cNvSpPr/>
          <p:nvPr/>
        </p:nvSpPr>
        <p:spPr>
          <a:xfrm>
            <a:off x="609600" y="3879096"/>
            <a:ext cx="10972800" cy="1691104"/>
          </a:xfrm>
          <a:prstGeom prst="rect">
            <a:avLst/>
          </a:prstGeom>
        </p:spPr>
        <p:txBody>
          <a:bodyPr wrap="square">
            <a:spAutoFit/>
          </a:bodyPr>
          <a:lstStyle/>
          <a:p>
            <a:pPr marL="0" marR="0" lvl="0" indent="609585"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中国来到工业互联网时代以后，工厂里面工人、设备、仓库物料，它的使用权所有权是可以分离的，这个概念并不是非常超前，并不是无法实现的，在长三角和珠三角已经有一批又一批的年轻互联网团队正在操办互联网和共享工厂。</a:t>
            </a:r>
          </a:p>
        </p:txBody>
      </p:sp>
      <p:sp>
        <p:nvSpPr>
          <p:cNvPr id="9" name="TextBox 8"/>
          <p:cNvSpPr txBox="1"/>
          <p:nvPr/>
        </p:nvSpPr>
        <p:spPr>
          <a:xfrm>
            <a:off x="609600" y="3225801"/>
            <a:ext cx="2641600"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733"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共享经济：</a:t>
            </a:r>
          </a:p>
        </p:txBody>
      </p:sp>
      <p:sp>
        <p:nvSpPr>
          <p:cNvPr id="10" name="矩形 9"/>
          <p:cNvSpPr/>
          <p:nvPr/>
        </p:nvSpPr>
        <p:spPr>
          <a:xfrm>
            <a:off x="3524232" y="177801"/>
            <a:ext cx="8667768" cy="4205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新时代：当服装业遇到人工智能，中国会出现产业级的阿里、滴滴？</a:t>
            </a:r>
            <a:endPar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灯片编号占位符 5">
            <a:extLst>
              <a:ext uri="{FF2B5EF4-FFF2-40B4-BE49-F238E27FC236}">
                <a16:creationId xmlns="" xmlns:a16="http://schemas.microsoft.com/office/drawing/2014/main" id="{2026A57A-080A-4E70-8C88-487E7897D037}"/>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119</a:t>
            </a:fld>
            <a:endParaRPr lang="zh-CN" altLang="en-US" dirty="0"/>
          </a:p>
        </p:txBody>
      </p:sp>
    </p:spTree>
    <p:extLst>
      <p:ext uri="{BB962C8B-B14F-4D97-AF65-F5344CB8AC3E}">
        <p14:creationId xmlns="" xmlns:p14="http://schemas.microsoft.com/office/powerpoint/2010/main" val="146769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550942" y="889000"/>
            <a:ext cx="11090117" cy="4572000"/>
          </a:xfrm>
          <a:prstGeom prst="rect">
            <a:avLst/>
          </a:prstGeom>
        </p:spPr>
        <p:txBody>
          <a:bodyPr>
            <a:noAutofit/>
          </a:bodyPr>
          <a:lstStyle/>
          <a:p>
            <a:pPr marL="385224" indent="-385224" defTabSz="1216630" eaLnBrk="0" hangingPunct="0">
              <a:lnSpc>
                <a:spcPct val="90000"/>
              </a:lnSpc>
              <a:spcBef>
                <a:spcPct val="20000"/>
              </a:spcBef>
              <a:buFont typeface="Arial" panose="020B0604020202020204" pitchFamily="34" charset="0"/>
              <a:buChar char="•"/>
              <a:defRPr/>
            </a:pPr>
            <a:r>
              <a:rPr lang="zh-CN" altLang="en-US" sz="2667" dirty="0">
                <a:latin typeface="+mj-ea"/>
                <a:ea typeface="+mj-ea"/>
              </a:rPr>
              <a:t>世界最好的投资机会就在中国，为什么？</a:t>
            </a:r>
            <a:endParaRPr lang="en-US" altLang="zh-CN" sz="2667" dirty="0">
              <a:latin typeface="+mj-ea"/>
              <a:ea typeface="+mj-ea"/>
            </a:endParaRPr>
          </a:p>
          <a:p>
            <a:pPr marL="385224" indent="-385224" defTabSz="1216630" eaLnBrk="0" hangingPunct="0">
              <a:lnSpc>
                <a:spcPct val="90000"/>
              </a:lnSpc>
              <a:spcBef>
                <a:spcPct val="20000"/>
              </a:spcBef>
              <a:buFont typeface="Arial" panose="020B0604020202020204" pitchFamily="34" charset="0"/>
              <a:buChar char="•"/>
              <a:defRPr/>
            </a:pPr>
            <a:endParaRPr lang="en-US" altLang="zh-CN" sz="2667" dirty="0">
              <a:latin typeface="+mj-ea"/>
              <a:ea typeface="+mj-ea"/>
            </a:endParaRPr>
          </a:p>
          <a:p>
            <a:pPr marL="385224" indent="-385224" defTabSz="1216630" eaLnBrk="0" hangingPunct="0">
              <a:lnSpc>
                <a:spcPct val="90000"/>
              </a:lnSpc>
              <a:spcBef>
                <a:spcPct val="20000"/>
              </a:spcBef>
              <a:buFont typeface="Arial" panose="020B0604020202020204" pitchFamily="34" charset="0"/>
              <a:buChar char="•"/>
              <a:defRPr/>
            </a:pPr>
            <a:r>
              <a:rPr lang="zh-CN" altLang="en-US" sz="2667" dirty="0">
                <a:latin typeface="+mj-ea"/>
                <a:ea typeface="+mj-ea"/>
              </a:rPr>
              <a:t>因为中国有</a:t>
            </a:r>
            <a:r>
              <a:rPr lang="en-US" altLang="zh-CN" sz="2667" dirty="0">
                <a:latin typeface="+mj-ea"/>
                <a:ea typeface="+mj-ea"/>
              </a:rPr>
              <a:t>14</a:t>
            </a:r>
            <a:r>
              <a:rPr lang="zh-CN" altLang="en-US" sz="2667" dirty="0">
                <a:latin typeface="+mj-ea"/>
                <a:ea typeface="+mj-ea"/>
              </a:rPr>
              <a:t>亿人的市场，每年我们</a:t>
            </a:r>
            <a:r>
              <a:rPr lang="en-US" altLang="zh-CN" sz="2667" dirty="0">
                <a:latin typeface="+mj-ea"/>
                <a:ea typeface="+mj-ea"/>
              </a:rPr>
              <a:t>GDP</a:t>
            </a:r>
            <a:r>
              <a:rPr lang="zh-CN" altLang="en-US" sz="2667" dirty="0">
                <a:latin typeface="+mj-ea"/>
                <a:ea typeface="+mj-ea"/>
              </a:rPr>
              <a:t>增速还高达</a:t>
            </a:r>
            <a:r>
              <a:rPr lang="en-US" altLang="zh-CN" sz="2667" dirty="0">
                <a:latin typeface="+mj-ea"/>
                <a:ea typeface="+mj-ea"/>
              </a:rPr>
              <a:t>6-7%</a:t>
            </a:r>
            <a:r>
              <a:rPr lang="zh-CN" altLang="en-US" sz="2667" dirty="0">
                <a:latin typeface="+mj-ea"/>
                <a:ea typeface="+mj-ea"/>
              </a:rPr>
              <a:t>，这是什么概念呢？欧洲是</a:t>
            </a:r>
            <a:r>
              <a:rPr lang="en-US" altLang="zh-CN" sz="2667" dirty="0">
                <a:latin typeface="+mj-ea"/>
                <a:ea typeface="+mj-ea"/>
              </a:rPr>
              <a:t>7.4</a:t>
            </a:r>
            <a:r>
              <a:rPr lang="zh-CN" altLang="en-US" sz="2667" dirty="0">
                <a:latin typeface="+mj-ea"/>
                <a:ea typeface="+mj-ea"/>
              </a:rPr>
              <a:t>亿人，欧洲第一大经济体德国八千万人，美国人口</a:t>
            </a:r>
            <a:r>
              <a:rPr lang="en-US" altLang="zh-CN" sz="2667" dirty="0">
                <a:latin typeface="+mj-ea"/>
                <a:ea typeface="+mj-ea"/>
              </a:rPr>
              <a:t>3.2</a:t>
            </a:r>
            <a:r>
              <a:rPr lang="zh-CN" altLang="en-US" sz="2667" dirty="0">
                <a:latin typeface="+mj-ea"/>
                <a:ea typeface="+mj-ea"/>
              </a:rPr>
              <a:t>亿，日本</a:t>
            </a:r>
            <a:r>
              <a:rPr lang="en-US" altLang="zh-CN" sz="2667" dirty="0">
                <a:latin typeface="+mj-ea"/>
                <a:ea typeface="+mj-ea"/>
              </a:rPr>
              <a:t>1.3</a:t>
            </a:r>
            <a:r>
              <a:rPr lang="zh-CN" altLang="en-US" sz="2667" dirty="0">
                <a:latin typeface="+mj-ea"/>
                <a:ea typeface="+mj-ea"/>
              </a:rPr>
              <a:t>亿人，韩国</a:t>
            </a:r>
            <a:r>
              <a:rPr lang="en-US" altLang="zh-CN" sz="2667" dirty="0">
                <a:latin typeface="+mj-ea"/>
                <a:ea typeface="+mj-ea"/>
              </a:rPr>
              <a:t>5000</a:t>
            </a:r>
            <a:r>
              <a:rPr lang="zh-CN" altLang="en-US" sz="2667" dirty="0">
                <a:latin typeface="+mj-ea"/>
                <a:ea typeface="+mj-ea"/>
              </a:rPr>
              <a:t>万人，全球</a:t>
            </a:r>
            <a:r>
              <a:rPr lang="en-US" altLang="zh-CN" sz="2667" dirty="0">
                <a:latin typeface="+mj-ea"/>
                <a:ea typeface="+mj-ea"/>
              </a:rPr>
              <a:t>75</a:t>
            </a:r>
            <a:r>
              <a:rPr lang="zh-CN" altLang="en-US" sz="2667" dirty="0">
                <a:latin typeface="+mj-ea"/>
                <a:ea typeface="+mj-ea"/>
              </a:rPr>
              <a:t>亿人，中国拥有世界上最大的市场，而且成长最快的市场，如果你在这个市场都找不到投资机会，你以为你在全球能找到投资机会吗？</a:t>
            </a:r>
            <a:endParaRPr lang="en-US" altLang="zh-CN" sz="2667" dirty="0">
              <a:latin typeface="+mj-ea"/>
              <a:ea typeface="+mj-ea"/>
            </a:endParaRPr>
          </a:p>
          <a:p>
            <a:pPr marL="385224" indent="-385224" defTabSz="1216630" eaLnBrk="0" hangingPunct="0">
              <a:lnSpc>
                <a:spcPct val="90000"/>
              </a:lnSpc>
              <a:spcBef>
                <a:spcPct val="20000"/>
              </a:spcBef>
              <a:buFont typeface="Arial" panose="020B0604020202020204" pitchFamily="34" charset="0"/>
              <a:buChar char="•"/>
              <a:defRPr/>
            </a:pPr>
            <a:endParaRPr lang="en-US" altLang="zh-CN" sz="2667" dirty="0">
              <a:latin typeface="+mj-ea"/>
              <a:ea typeface="+mj-ea"/>
            </a:endParaRPr>
          </a:p>
          <a:p>
            <a:pPr marL="385224" indent="-385224" defTabSz="1216630" eaLnBrk="0" hangingPunct="0">
              <a:lnSpc>
                <a:spcPct val="90000"/>
              </a:lnSpc>
              <a:spcBef>
                <a:spcPct val="20000"/>
              </a:spcBef>
              <a:buFont typeface="Arial" panose="020B0604020202020204" pitchFamily="34" charset="0"/>
              <a:buChar char="•"/>
              <a:defRPr/>
            </a:pPr>
            <a:r>
              <a:rPr lang="zh-CN" altLang="en-US" sz="2667" dirty="0">
                <a:latin typeface="+mj-ea"/>
                <a:ea typeface="+mj-ea"/>
              </a:rPr>
              <a:t>最好的投资机会就在中国，中国正在进入到消费主导的发展阶段。 </a:t>
            </a:r>
            <a:endParaRPr lang="en-US" altLang="zh-CN" sz="2667" dirty="0">
              <a:solidFill>
                <a:srgbClr val="132DAD"/>
              </a:solidFill>
              <a:latin typeface="+mj-ea"/>
              <a:ea typeface="+mj-ea"/>
            </a:endParaRPr>
          </a:p>
        </p:txBody>
      </p:sp>
      <p:sp>
        <p:nvSpPr>
          <p:cNvPr id="4"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6" name="灯片编号占位符 5"/>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12</a:t>
            </a:fld>
            <a:endParaRPr lang="zh-CN" altLang="en-US" dirty="0"/>
          </a:p>
        </p:txBody>
      </p:sp>
    </p:spTree>
    <p:extLst>
      <p:ext uri="{BB962C8B-B14F-4D97-AF65-F5344CB8AC3E}">
        <p14:creationId xmlns="" xmlns:p14="http://schemas.microsoft.com/office/powerpoint/2010/main" val="3321941390"/>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9600" y="1193800"/>
            <a:ext cx="10972800" cy="1691104"/>
          </a:xfrm>
          <a:prstGeom prst="rect">
            <a:avLst/>
          </a:prstGeom>
        </p:spPr>
        <p:txBody>
          <a:bodyPr wrap="square">
            <a:spAutoFit/>
          </a:bodyPr>
          <a:lstStyle/>
          <a:p>
            <a:pPr marL="0" marR="0" lvl="0" indent="609585"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服装业</a:t>
            </a:r>
            <a:r>
              <a:rPr kumimoji="0"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新时代</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的到来，背后是产业互联网各类支撑技术要素的完善。人工智能、物联网、传感器、超级芯片、大数据和云计算技术等等，都是支撑一个庞大的智能工厂所必须的。</a:t>
            </a:r>
          </a:p>
        </p:txBody>
      </p:sp>
      <p:sp>
        <p:nvSpPr>
          <p:cNvPr id="9" name="矩形 8"/>
          <p:cNvSpPr/>
          <p:nvPr/>
        </p:nvSpPr>
        <p:spPr>
          <a:xfrm>
            <a:off x="914400" y="2998114"/>
            <a:ext cx="82296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a:t>
            </a:r>
            <a:r>
              <a:rPr kumimoji="0"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、生产环节智能化将大量减少对人工的需求。</a:t>
            </a: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矩形 9"/>
          <p:cNvSpPr/>
          <p:nvPr/>
        </p:nvSpPr>
        <p:spPr>
          <a:xfrm>
            <a:off x="914400" y="3632201"/>
            <a:ext cx="88392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a:t>
            </a:r>
            <a:r>
              <a:rPr kumimoji="0"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、大规模个性化定制化成为现实，库存是不是会实现零运转？</a:t>
            </a: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矩形 10"/>
          <p:cNvSpPr/>
          <p:nvPr/>
        </p:nvSpPr>
        <p:spPr>
          <a:xfrm>
            <a:off x="1320800" y="4192826"/>
            <a:ext cx="10363200" cy="11371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生产制造平台与电子商务销售平台进行对接。客户直接将定制数据传递到制造车间，</a:t>
            </a:r>
            <a:r>
              <a:rPr kumimoji="0" lang="en-US" sz="2400" b="0" i="0" u="none" strike="noStrike" kern="1200" cap="none" spc="0" normalizeH="0" baseline="0" noProof="0" dirty="0">
                <a:ln>
                  <a:noFill/>
                </a:ln>
                <a:solidFill>
                  <a:prstClr val="black"/>
                </a:solidFill>
                <a:effectLst/>
                <a:uLnTx/>
                <a:uFillTx/>
                <a:latin typeface="Calibri"/>
                <a:ea typeface="+mn-ea"/>
                <a:cs typeface="+mn-cs"/>
              </a:rPr>
              <a:t>C2B</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定制化也将变得现实可行。</a:t>
            </a:r>
          </a:p>
        </p:txBody>
      </p:sp>
      <p:sp>
        <p:nvSpPr>
          <p:cNvPr id="8" name="矩形 7"/>
          <p:cNvSpPr/>
          <p:nvPr/>
        </p:nvSpPr>
        <p:spPr>
          <a:xfrm>
            <a:off x="3524232" y="177801"/>
            <a:ext cx="8667768" cy="4205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新时代：当服装业遇到人工智能，中国会出现产业级的阿里、滴滴？</a:t>
            </a:r>
            <a:endPar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灯片编号占位符 5">
            <a:extLst>
              <a:ext uri="{FF2B5EF4-FFF2-40B4-BE49-F238E27FC236}">
                <a16:creationId xmlns="" xmlns:a16="http://schemas.microsoft.com/office/drawing/2014/main" id="{D373BBE6-31DC-4817-94E6-DEB3D1B937E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120</a:t>
            </a:fld>
            <a:endParaRPr lang="zh-CN" altLang="en-US" dirty="0"/>
          </a:p>
        </p:txBody>
      </p:sp>
    </p:spTree>
    <p:extLst>
      <p:ext uri="{BB962C8B-B14F-4D97-AF65-F5344CB8AC3E}">
        <p14:creationId xmlns="" xmlns:p14="http://schemas.microsoft.com/office/powerpoint/2010/main" val="12265809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49CDD2C-5A4A-4228-A767-9F5967CDE3DE}"/>
              </a:ext>
            </a:extLst>
          </p:cNvPr>
          <p:cNvSpPr>
            <a:spLocks noGrp="1"/>
          </p:cNvSpPr>
          <p:nvPr>
            <p:ph type="title"/>
          </p:nvPr>
        </p:nvSpPr>
        <p:spPr>
          <a:xfrm>
            <a:off x="1807974" y="2287528"/>
            <a:ext cx="9208369" cy="1330159"/>
          </a:xfrm>
        </p:spPr>
        <p:txBody>
          <a:bodyPr>
            <a:normAutofit fontScale="90000"/>
          </a:bodyPr>
          <a:lstStyle/>
          <a:p>
            <a:r>
              <a:rPr lang="zh-CN" altLang="en-US" sz="5300" b="1" kern="0" dirty="0"/>
              <a:t>三、品牌发展实现价值创造</a:t>
            </a:r>
            <a:r>
              <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rPr>
              <a:t/>
            </a:r>
            <a:br>
              <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rPr>
            </a:br>
            <a:endPar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endParaRPr>
          </a:p>
        </p:txBody>
      </p:sp>
      <p:sp>
        <p:nvSpPr>
          <p:cNvPr id="5" name="灯片编号占位符 3">
            <a:extLst>
              <a:ext uri="{FF2B5EF4-FFF2-40B4-BE49-F238E27FC236}">
                <a16:creationId xmlns="" xmlns:a16="http://schemas.microsoft.com/office/drawing/2014/main" id="{3292777C-D1FD-43A2-8CD0-55CC55D322A1}"/>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121</a:t>
            </a:fld>
            <a:endParaRPr lang="zh-CN" altLang="en-US" dirty="0"/>
          </a:p>
        </p:txBody>
      </p:sp>
    </p:spTree>
    <p:extLst>
      <p:ext uri="{BB962C8B-B14F-4D97-AF65-F5344CB8AC3E}">
        <p14:creationId xmlns="" xmlns:p14="http://schemas.microsoft.com/office/powerpoint/2010/main" val="376751366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5717CF6A-320F-4909-9C00-CEA929D2637D}"/>
              </a:ext>
            </a:extLst>
          </p:cNvPr>
          <p:cNvSpPr>
            <a:spLocks noGrp="1"/>
          </p:cNvSpPr>
          <p:nvPr>
            <p:ph idx="1"/>
          </p:nvPr>
        </p:nvSpPr>
        <p:spPr>
          <a:xfrm>
            <a:off x="609600" y="1604798"/>
            <a:ext cx="10972800" cy="4133055"/>
          </a:xfrm>
        </p:spPr>
        <p:txBody>
          <a:bodyPr>
            <a:normAutofit/>
          </a:bodyPr>
          <a:lstStyle/>
          <a:p>
            <a:pPr marL="0" indent="0">
              <a:buNone/>
            </a:pPr>
            <a:r>
              <a:rPr lang="zh-CN" altLang="en-US" sz="4800" dirty="0"/>
              <a:t>         </a:t>
            </a:r>
            <a:r>
              <a:rPr lang="zh-CN" altLang="en-US" sz="5333" dirty="0"/>
              <a:t>中国特色社会主义进入新时代，我国社会主要矛盾已经转化为人民日益增长的美好生活需要和不平衡不充分的发展之间的矛盾。</a:t>
            </a:r>
            <a:endParaRPr lang="zh-CN" altLang="en-US" sz="4800" dirty="0"/>
          </a:p>
        </p:txBody>
      </p:sp>
      <p:sp>
        <p:nvSpPr>
          <p:cNvPr id="4" name="灯片编号占位符 6">
            <a:extLst>
              <a:ext uri="{FF2B5EF4-FFF2-40B4-BE49-F238E27FC236}">
                <a16:creationId xmlns="" xmlns:a16="http://schemas.microsoft.com/office/drawing/2014/main" id="{F2077952-D929-4739-BB76-41F6BBE174AC}"/>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122</a:t>
            </a:fld>
            <a:endParaRPr lang="zh-CN" altLang="en-US" dirty="0"/>
          </a:p>
        </p:txBody>
      </p:sp>
    </p:spTree>
    <p:extLst>
      <p:ext uri="{BB962C8B-B14F-4D97-AF65-F5344CB8AC3E}">
        <p14:creationId xmlns="" xmlns:p14="http://schemas.microsoft.com/office/powerpoint/2010/main" val="28625141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sz="half" idx="4294967295"/>
          </p:nvPr>
        </p:nvSpPr>
        <p:spPr>
          <a:xfrm>
            <a:off x="1117600" y="1066800"/>
            <a:ext cx="10160000" cy="4876800"/>
          </a:xfrm>
        </p:spPr>
        <p:txBody>
          <a:bodyPr/>
          <a:lstStyle/>
          <a:p>
            <a:pPr eaLnBrk="1" hangingPunct="1">
              <a:buFont typeface="Wingdings" panose="05000000000000000000" pitchFamily="2" charset="2"/>
              <a:buNone/>
              <a:defRPr/>
            </a:pPr>
            <a:endParaRPr lang="en-US" altLang="zh-CN" sz="3733" b="1" dirty="0"/>
          </a:p>
          <a:p>
            <a:pPr eaLnBrk="1" hangingPunct="1">
              <a:buFont typeface="Wingdings" panose="05000000000000000000" pitchFamily="2" charset="2"/>
              <a:buNone/>
              <a:defRPr/>
            </a:pPr>
            <a:endParaRPr lang="en-US" altLang="zh-CN" sz="3733" b="1" dirty="0"/>
          </a:p>
          <a:p>
            <a:pPr eaLnBrk="1" hangingPunct="1">
              <a:buFont typeface="Wingdings" panose="05000000000000000000" pitchFamily="2" charset="2"/>
              <a:buNone/>
              <a:defRPr/>
            </a:pPr>
            <a:endParaRPr lang="en-US" altLang="zh-CN" sz="3733" b="1" dirty="0"/>
          </a:p>
          <a:p>
            <a:pPr eaLnBrk="1" hangingPunct="1">
              <a:defRPr/>
            </a:pPr>
            <a:endParaRPr lang="en-US" altLang="zh-CN" sz="3733" b="1" dirty="0">
              <a:solidFill>
                <a:schemeClr val="bg2">
                  <a:lumMod val="60000"/>
                  <a:lumOff val="40000"/>
                </a:schemeClr>
              </a:solidFill>
            </a:endParaRPr>
          </a:p>
        </p:txBody>
      </p:sp>
      <p:sp>
        <p:nvSpPr>
          <p:cNvPr id="11" name="内容占位符 2"/>
          <p:cNvSpPr txBox="1"/>
          <p:nvPr/>
        </p:nvSpPr>
        <p:spPr bwMode="auto">
          <a:xfrm>
            <a:off x="527382" y="761981"/>
            <a:ext cx="11239500" cy="4395763"/>
          </a:xfrm>
          <a:prstGeom prst="rect">
            <a:avLst/>
          </a:prstGeom>
          <a:noFill/>
          <a:ln w="9525">
            <a:noFill/>
            <a:miter lim="800000"/>
          </a:ln>
        </p:spPr>
        <p:txBody>
          <a:bodyPr/>
          <a:lstStyle/>
          <a:p>
            <a:pPr eaLnBrk="0" hangingPunct="0">
              <a:spcBef>
                <a:spcPct val="20000"/>
              </a:spcBef>
              <a:buFont typeface="Wingdings" panose="05000000000000000000" pitchFamily="2" charset="2"/>
              <a:buNone/>
              <a:defRPr/>
            </a:pPr>
            <a:endParaRPr lang="en-US" altLang="zh-CN" sz="4267" b="1" dirty="0">
              <a:ea typeface="黑体" panose="02010600030101010101" pitchFamily="2" charset="-122"/>
            </a:endParaRPr>
          </a:p>
          <a:p>
            <a:pPr eaLnBrk="0" hangingPunct="0">
              <a:spcBef>
                <a:spcPct val="20000"/>
              </a:spcBef>
              <a:buFont typeface="Wingdings" panose="05000000000000000000" pitchFamily="2" charset="2"/>
              <a:buNone/>
              <a:defRPr/>
            </a:pPr>
            <a:endParaRPr lang="en-US" altLang="zh-CN" sz="4267" b="1" dirty="0">
              <a:ea typeface="黑体" panose="02010600030101010101" pitchFamily="2" charset="-122"/>
            </a:endParaRPr>
          </a:p>
          <a:p>
            <a:pPr algn="ctr" eaLnBrk="0" hangingPunct="0">
              <a:spcBef>
                <a:spcPct val="20000"/>
              </a:spcBef>
              <a:buFont typeface="Wingdings" panose="05000000000000000000" pitchFamily="2" charset="2"/>
              <a:buNone/>
              <a:defRPr/>
            </a:pPr>
            <a:r>
              <a:rPr lang="en-US" altLang="zh-CN" sz="4800" b="1" dirty="0">
                <a:solidFill>
                  <a:srgbClr val="FF0000"/>
                </a:solidFill>
                <a:ea typeface="黑体" panose="02010600030101010101" pitchFamily="2" charset="-122"/>
              </a:rPr>
              <a:t>Made In China      Made For China</a:t>
            </a:r>
            <a:endParaRPr lang="zh-CN" altLang="en-US" sz="4800" b="1" dirty="0">
              <a:solidFill>
                <a:srgbClr val="FF0000"/>
              </a:solidFill>
              <a:ea typeface="黑体" panose="02010600030101010101" pitchFamily="2" charset="-122"/>
            </a:endParaRPr>
          </a:p>
        </p:txBody>
      </p:sp>
      <p:sp>
        <p:nvSpPr>
          <p:cNvPr id="15" name="右箭头 14"/>
          <p:cNvSpPr/>
          <p:nvPr/>
        </p:nvSpPr>
        <p:spPr>
          <a:xfrm>
            <a:off x="5711958" y="2756925"/>
            <a:ext cx="571500" cy="1428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9" name="灯片编号占位符 8"/>
          <p:cNvSpPr>
            <a:spLocks noGrp="1"/>
          </p:cNvSpPr>
          <p:nvPr>
            <p:ph type="sldNum" sz="quarter" idx="12"/>
          </p:nvPr>
        </p:nvSpPr>
        <p:spPr/>
        <p:txBody>
          <a:bodyPr/>
          <a:lstStyle/>
          <a:p>
            <a:pPr>
              <a:defRPr/>
            </a:pPr>
            <a:fld id="{392379C6-F55A-417A-8940-79F88580C143}" type="slidenum">
              <a:rPr lang="zh-CN" altLang="en-US" smtClean="0"/>
              <a:pPr>
                <a:defRPr/>
              </a:pPr>
              <a:t>123</a:t>
            </a:fld>
            <a:endParaRPr lang="zh-CN" altLang="en-US"/>
          </a:p>
        </p:txBody>
      </p:sp>
    </p:spTree>
    <p:extLst>
      <p:ext uri="{BB962C8B-B14F-4D97-AF65-F5344CB8AC3E}">
        <p14:creationId xmlns="" xmlns:p14="http://schemas.microsoft.com/office/powerpoint/2010/main" val="30000617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1859ED95-0BFC-4CF1-863A-104A7F10F242}"/>
              </a:ext>
            </a:extLst>
          </p:cNvPr>
          <p:cNvSpPr txBox="1">
            <a:spLocks noGrp="1"/>
          </p:cNvSpPr>
          <p:nvPr>
            <p:ph idx="1"/>
          </p:nvPr>
        </p:nvSpPr>
        <p:spPr bwMode="auto">
          <a:xfrm>
            <a:off x="4223792" y="644692"/>
            <a:ext cx="3744416" cy="5101497"/>
          </a:xfrm>
          <a:prstGeom prst="rect">
            <a:avLst/>
          </a:prstGeom>
          <a:noFill/>
          <a:ln w="9525">
            <a:noFill/>
            <a:miter lim="800000"/>
          </a:ln>
        </p:spPr>
        <p:txBody>
          <a:bodyPr anchor="ctr">
            <a:normAutofit fontScale="92500" lnSpcReduction="10000"/>
          </a:bodyPr>
          <a:lstStyle/>
          <a:p>
            <a:pPr marL="0" indent="0">
              <a:buNone/>
              <a:defRPr/>
            </a:pPr>
            <a:r>
              <a:rPr lang="zh-CN" altLang="zh-CN" sz="5333" b="1" kern="0" dirty="0">
                <a:solidFill>
                  <a:srgbClr val="002060"/>
                </a:solidFill>
                <a:latin typeface="+mj-lt"/>
                <a:ea typeface="+mj-ea"/>
                <a:cs typeface="+mj-cs"/>
              </a:rPr>
              <a:t>品牌</a:t>
            </a:r>
            <a:r>
              <a:rPr lang="zh-CN" altLang="en-US" sz="5333" b="1" kern="0" dirty="0">
                <a:solidFill>
                  <a:srgbClr val="002060"/>
                </a:solidFill>
                <a:latin typeface="+mj-lt"/>
                <a:ea typeface="+mj-ea"/>
                <a:cs typeface="+mj-cs"/>
              </a:rPr>
              <a:t>零售</a:t>
            </a:r>
            <a:r>
              <a:rPr lang="zh-CN" altLang="zh-CN" sz="5333" b="1" kern="0" dirty="0">
                <a:solidFill>
                  <a:srgbClr val="002060"/>
                </a:solidFill>
                <a:latin typeface="+mj-lt"/>
                <a:ea typeface="+mj-ea"/>
                <a:cs typeface="+mj-cs"/>
              </a:rPr>
              <a:t>商</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 </a:t>
            </a: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品牌</a:t>
            </a:r>
            <a:r>
              <a:rPr lang="zh-CN" altLang="en-US" sz="5333" b="1" kern="0" dirty="0">
                <a:solidFill>
                  <a:srgbClr val="002060"/>
                </a:solidFill>
                <a:latin typeface="+mj-lt"/>
                <a:ea typeface="+mj-ea"/>
                <a:cs typeface="+mj-cs"/>
              </a:rPr>
              <a:t>批发</a:t>
            </a:r>
            <a:r>
              <a:rPr lang="zh-CN" altLang="zh-CN" sz="5333" b="1" kern="0" dirty="0">
                <a:solidFill>
                  <a:srgbClr val="002060"/>
                </a:solidFill>
                <a:latin typeface="+mj-lt"/>
                <a:ea typeface="+mj-ea"/>
                <a:cs typeface="+mj-cs"/>
              </a:rPr>
              <a:t>商</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品牌</a:t>
            </a:r>
            <a:r>
              <a:rPr lang="zh-CN" altLang="en-US" sz="5333" b="1" kern="0" dirty="0">
                <a:solidFill>
                  <a:srgbClr val="002060"/>
                </a:solidFill>
                <a:latin typeface="+mj-lt"/>
                <a:ea typeface="+mj-ea"/>
                <a:cs typeface="+mj-cs"/>
              </a:rPr>
              <a:t>服务</a:t>
            </a:r>
            <a:r>
              <a:rPr lang="zh-CN" altLang="zh-CN" sz="5333" b="1" kern="0" dirty="0">
                <a:solidFill>
                  <a:srgbClr val="002060"/>
                </a:solidFill>
                <a:latin typeface="+mj-lt"/>
                <a:ea typeface="+mj-ea"/>
                <a:cs typeface="+mj-cs"/>
              </a:rPr>
              <a:t>商</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 </a:t>
            </a: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品牌</a:t>
            </a:r>
            <a:r>
              <a:rPr lang="zh-CN" altLang="en-US" sz="5333" b="1" kern="0" dirty="0">
                <a:solidFill>
                  <a:srgbClr val="002060"/>
                </a:solidFill>
                <a:latin typeface="+mj-lt"/>
                <a:ea typeface="+mj-ea"/>
                <a:cs typeface="+mj-cs"/>
              </a:rPr>
              <a:t>制造商</a:t>
            </a:r>
            <a:endParaRPr lang="zh-CN" altLang="en-US" sz="5333" kern="0" dirty="0">
              <a:solidFill>
                <a:srgbClr val="002060"/>
              </a:solidFill>
              <a:latin typeface="+mj-lt"/>
              <a:ea typeface="+mj-ea"/>
              <a:cs typeface="+mj-cs"/>
            </a:endParaRPr>
          </a:p>
        </p:txBody>
      </p:sp>
      <p:sp>
        <p:nvSpPr>
          <p:cNvPr id="5" name="箭头: 下 4">
            <a:extLst>
              <a:ext uri="{FF2B5EF4-FFF2-40B4-BE49-F238E27FC236}">
                <a16:creationId xmlns="" xmlns:a16="http://schemas.microsoft.com/office/drawing/2014/main" id="{7C742DF9-6287-4E68-905B-2655B0F01797}"/>
              </a:ext>
            </a:extLst>
          </p:cNvPr>
          <p:cNvSpPr/>
          <p:nvPr/>
        </p:nvSpPr>
        <p:spPr>
          <a:xfrm rot="10800000">
            <a:off x="5807968" y="1508787"/>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箭头: 下 5">
            <a:extLst>
              <a:ext uri="{FF2B5EF4-FFF2-40B4-BE49-F238E27FC236}">
                <a16:creationId xmlns="" xmlns:a16="http://schemas.microsoft.com/office/drawing/2014/main" id="{9E6F406F-A3C7-4C54-88D6-74700E04DE98}"/>
              </a:ext>
            </a:extLst>
          </p:cNvPr>
          <p:cNvSpPr/>
          <p:nvPr/>
        </p:nvSpPr>
        <p:spPr>
          <a:xfrm rot="10800000">
            <a:off x="5819147" y="2852936"/>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箭头: 下 6">
            <a:extLst>
              <a:ext uri="{FF2B5EF4-FFF2-40B4-BE49-F238E27FC236}">
                <a16:creationId xmlns="" xmlns:a16="http://schemas.microsoft.com/office/drawing/2014/main" id="{56D5CB8B-32A4-4B5D-882C-60A9CAE2C035}"/>
              </a:ext>
            </a:extLst>
          </p:cNvPr>
          <p:cNvSpPr/>
          <p:nvPr/>
        </p:nvSpPr>
        <p:spPr>
          <a:xfrm rot="10800000">
            <a:off x="5819147" y="4197087"/>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灯片编号占位符 3">
            <a:extLst>
              <a:ext uri="{FF2B5EF4-FFF2-40B4-BE49-F238E27FC236}">
                <a16:creationId xmlns="" xmlns:a16="http://schemas.microsoft.com/office/drawing/2014/main" id="{8F250DD3-3C97-445B-9484-BD43A6238B13}"/>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124</a:t>
            </a:fld>
            <a:endParaRPr lang="zh-CN" altLang="en-US" dirty="0"/>
          </a:p>
        </p:txBody>
      </p:sp>
    </p:spTree>
    <p:extLst>
      <p:ext uri="{BB962C8B-B14F-4D97-AF65-F5344CB8AC3E}">
        <p14:creationId xmlns="" xmlns:p14="http://schemas.microsoft.com/office/powerpoint/2010/main" val="347674437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2"/>
          <p:cNvSpPr txBox="1">
            <a:spLocks/>
          </p:cNvSpPr>
          <p:nvPr/>
        </p:nvSpPr>
        <p:spPr>
          <a:xfrm>
            <a:off x="1028700" y="1285875"/>
            <a:ext cx="10515599" cy="4929188"/>
          </a:xfrm>
          <a:prstGeom prst="rect">
            <a:avLst/>
          </a:prstGeom>
        </p:spPr>
        <p:txBody>
          <a:bodyPr/>
          <a:lstStyle/>
          <a:p>
            <a:pPr marL="288925" indent="-288925" defTabSz="912813" eaLnBrk="0" hangingPunct="0">
              <a:lnSpc>
                <a:spcPct val="90000"/>
              </a:lnSpc>
              <a:spcBef>
                <a:spcPct val="20000"/>
              </a:spcBef>
              <a:buFont typeface="Arial" pitchFamily="34" charset="0"/>
              <a:buChar char="•"/>
              <a:defRPr/>
            </a:pPr>
            <a:r>
              <a:rPr lang="zh-CN" altLang="zh-CN" sz="2400" b="1" dirty="0">
                <a:effectLst>
                  <a:outerShdw blurRad="38100" dist="38100" dir="2700000" algn="tl">
                    <a:srgbClr val="000000">
                      <a:alpha val="43137"/>
                    </a:srgbClr>
                  </a:outerShdw>
                </a:effectLst>
                <a:latin typeface="黑体" pitchFamily="2" charset="-122"/>
                <a:ea typeface="黑体" pitchFamily="2" charset="-122"/>
              </a:rPr>
              <a:t>国内</a:t>
            </a:r>
            <a:r>
              <a:rPr lang="en-US" altLang="zh-CN" sz="2400" b="1" dirty="0">
                <a:effectLst>
                  <a:outerShdw blurRad="38100" dist="38100" dir="2700000" algn="tl">
                    <a:srgbClr val="000000">
                      <a:alpha val="43137"/>
                    </a:srgbClr>
                  </a:outerShdw>
                </a:effectLst>
                <a:latin typeface="黑体" pitchFamily="2" charset="-122"/>
                <a:ea typeface="黑体" pitchFamily="2" charset="-122"/>
              </a:rPr>
              <a:t>/</a:t>
            </a:r>
            <a:r>
              <a:rPr lang="zh-CN" altLang="zh-CN" sz="2400" b="1" dirty="0">
                <a:effectLst>
                  <a:outerShdw blurRad="38100" dist="38100" dir="2700000" algn="tl">
                    <a:srgbClr val="000000">
                      <a:alpha val="43137"/>
                    </a:srgbClr>
                  </a:outerShdw>
                </a:effectLst>
                <a:latin typeface="黑体" pitchFamily="2" charset="-122"/>
                <a:ea typeface="黑体" pitchFamily="2" charset="-122"/>
              </a:rPr>
              <a:t>国外两个市场同时抓，</a:t>
            </a:r>
            <a:r>
              <a:rPr lang="zh-CN" altLang="en-US" sz="2400" b="1" dirty="0">
                <a:effectLst>
                  <a:outerShdw blurRad="38100" dist="38100" dir="2700000" algn="tl">
                    <a:srgbClr val="000000">
                      <a:alpha val="43137"/>
                    </a:srgbClr>
                  </a:outerShdw>
                </a:effectLst>
                <a:latin typeface="黑体" pitchFamily="2" charset="-122"/>
                <a:ea typeface="黑体" pitchFamily="2" charset="-122"/>
              </a:rPr>
              <a:t>目前拥有</a:t>
            </a:r>
            <a:r>
              <a:rPr lang="en-US" altLang="zh-CN" sz="2400" b="1" dirty="0">
                <a:effectLst>
                  <a:outerShdw blurRad="38100" dist="38100" dir="2700000" algn="tl">
                    <a:srgbClr val="000000">
                      <a:alpha val="43137"/>
                    </a:srgbClr>
                  </a:outerShdw>
                </a:effectLst>
                <a:latin typeface="黑体" pitchFamily="2" charset="-122"/>
                <a:ea typeface="黑体" pitchFamily="2" charset="-122"/>
              </a:rPr>
              <a:t>6</a:t>
            </a:r>
            <a:r>
              <a:rPr lang="zh-CN" altLang="en-US" sz="2400" b="1" dirty="0">
                <a:effectLst>
                  <a:outerShdw blurRad="38100" dist="38100" dir="2700000" algn="tl">
                    <a:srgbClr val="000000">
                      <a:alpha val="43137"/>
                    </a:srgbClr>
                  </a:outerShdw>
                </a:effectLst>
                <a:latin typeface="黑体" pitchFamily="2" charset="-122"/>
                <a:ea typeface="黑体" pitchFamily="2" charset="-122"/>
              </a:rPr>
              <a:t>个</a:t>
            </a:r>
            <a:r>
              <a:rPr lang="zh-CN" altLang="zh-CN" sz="2400" b="1" dirty="0">
                <a:effectLst>
                  <a:outerShdw blurRad="38100" dist="38100" dir="2700000" algn="tl">
                    <a:srgbClr val="000000">
                      <a:alpha val="43137"/>
                    </a:srgbClr>
                  </a:outerShdw>
                </a:effectLst>
                <a:latin typeface="黑体" pitchFamily="2" charset="-122"/>
                <a:ea typeface="黑体" pitchFamily="2" charset="-122"/>
              </a:rPr>
              <a:t>自有</a:t>
            </a:r>
            <a:r>
              <a:rPr lang="zh-CN" altLang="en-US" sz="2400" b="1" dirty="0">
                <a:effectLst>
                  <a:outerShdw blurRad="38100" dist="38100" dir="2700000" algn="tl">
                    <a:srgbClr val="000000">
                      <a:alpha val="43137"/>
                    </a:srgbClr>
                  </a:outerShdw>
                </a:effectLst>
                <a:latin typeface="黑体" pitchFamily="2" charset="-122"/>
                <a:ea typeface="黑体" pitchFamily="2" charset="-122"/>
              </a:rPr>
              <a:t>服装零售</a:t>
            </a:r>
            <a:r>
              <a:rPr lang="zh-CN" altLang="zh-CN" sz="2400" b="1" dirty="0">
                <a:effectLst>
                  <a:outerShdw blurRad="38100" dist="38100" dir="2700000" algn="tl">
                    <a:srgbClr val="000000">
                      <a:alpha val="43137"/>
                    </a:srgbClr>
                  </a:outerShdw>
                </a:effectLst>
                <a:latin typeface="黑体" pitchFamily="2" charset="-122"/>
                <a:ea typeface="黑体" pitchFamily="2" charset="-122"/>
              </a:rPr>
              <a:t>品牌</a:t>
            </a:r>
            <a:r>
              <a:rPr lang="zh-CN" altLang="en-US" sz="2400" b="1" dirty="0">
                <a:effectLst>
                  <a:outerShdw blurRad="38100" dist="38100" dir="2700000" algn="tl">
                    <a:srgbClr val="000000">
                      <a:alpha val="43137"/>
                    </a:srgbClr>
                  </a:outerShdw>
                </a:effectLst>
                <a:latin typeface="黑体" pitchFamily="2" charset="-122"/>
                <a:ea typeface="黑体" pitchFamily="2" charset="-122"/>
              </a:rPr>
              <a:t>，自有</a:t>
            </a:r>
            <a:r>
              <a:rPr lang="zh-CN" altLang="zh-CN" sz="2400" b="1" dirty="0">
                <a:effectLst>
                  <a:outerShdw blurRad="38100" dist="38100" dir="2700000" algn="tl">
                    <a:srgbClr val="000000">
                      <a:alpha val="43137"/>
                    </a:srgbClr>
                  </a:outerShdw>
                </a:effectLst>
                <a:latin typeface="黑体" pitchFamily="2" charset="-122"/>
                <a:ea typeface="黑体" pitchFamily="2" charset="-122"/>
              </a:rPr>
              <a:t>专卖店已</a:t>
            </a:r>
            <a:r>
              <a:rPr lang="zh-CN" altLang="en-US" sz="2400" b="1" dirty="0">
                <a:effectLst>
                  <a:outerShdw blurRad="38100" dist="38100" dir="2700000" algn="tl">
                    <a:srgbClr val="000000">
                      <a:alpha val="43137"/>
                    </a:srgbClr>
                  </a:outerShdw>
                </a:effectLst>
                <a:latin typeface="黑体" pitchFamily="2" charset="-122"/>
                <a:ea typeface="黑体" pitchFamily="2" charset="-122"/>
              </a:rPr>
              <a:t>超过</a:t>
            </a:r>
            <a:r>
              <a:rPr lang="en-US" altLang="zh-CN" sz="2400" b="1" dirty="0">
                <a:effectLst>
                  <a:outerShdw blurRad="38100" dist="38100" dir="2700000" algn="tl">
                    <a:srgbClr val="000000">
                      <a:alpha val="43137"/>
                    </a:srgbClr>
                  </a:outerShdw>
                </a:effectLst>
                <a:latin typeface="黑体" pitchFamily="2" charset="-122"/>
                <a:ea typeface="黑体" pitchFamily="2" charset="-122"/>
              </a:rPr>
              <a:t>1600</a:t>
            </a:r>
            <a:r>
              <a:rPr lang="zh-CN" altLang="zh-CN" sz="2400" b="1" dirty="0">
                <a:effectLst>
                  <a:outerShdw blurRad="38100" dist="38100" dir="2700000" algn="tl">
                    <a:srgbClr val="000000">
                      <a:alpha val="43137"/>
                    </a:srgbClr>
                  </a:outerShdw>
                </a:effectLst>
                <a:latin typeface="黑体" pitchFamily="2" charset="-122"/>
                <a:ea typeface="黑体" pitchFamily="2" charset="-122"/>
              </a:rPr>
              <a:t>家店；</a:t>
            </a:r>
            <a:endParaRPr lang="en-US" altLang="zh-CN" sz="24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endParaRPr lang="en-US" altLang="zh-CN" sz="24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2003</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  收购</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2005</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  创建</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2008</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  创建</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2013</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  创建</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marL="288925" indent="-288925" defTabSz="912813" eaLnBrk="0" hangingPunct="0">
              <a:lnSpc>
                <a:spcPct val="90000"/>
              </a:lnSpc>
              <a:spcBef>
                <a:spcPct val="20000"/>
              </a:spcBef>
              <a:buFont typeface="Arial" pitchFamily="34" charset="0"/>
              <a:buChar cha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2015</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  创建</a:t>
            </a:r>
          </a:p>
        </p:txBody>
      </p:sp>
      <p:sp>
        <p:nvSpPr>
          <p:cNvPr id="3" name="标题 1"/>
          <p:cNvSpPr txBox="1">
            <a:spLocks/>
          </p:cNvSpPr>
          <p:nvPr/>
        </p:nvSpPr>
        <p:spPr bwMode="auto">
          <a:xfrm>
            <a:off x="1371600" y="357187"/>
            <a:ext cx="7772400" cy="928687"/>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zh-CN" altLang="en-US" sz="4800" b="1" dirty="0">
                <a:ln w="11430"/>
                <a:effectLst>
                  <a:outerShdw blurRad="50800" dist="39000" dir="5460000" algn="tl">
                    <a:srgbClr val="000000">
                      <a:alpha val="38000"/>
                    </a:srgbClr>
                  </a:outerShdw>
                </a:effectLst>
                <a:latin typeface="黑体" pitchFamily="2" charset="-122"/>
                <a:ea typeface="黑体" pitchFamily="2" charset="-122"/>
                <a:cs typeface="+mj-cs"/>
              </a:rPr>
              <a:t>品牌零售商</a:t>
            </a:r>
          </a:p>
        </p:txBody>
      </p:sp>
      <p:pic>
        <p:nvPicPr>
          <p:cNvPr id="84997" name="Picture 5" descr="夏兰薇LOGO副本"/>
          <p:cNvPicPr>
            <a:picLocks noChangeAspect="1" noChangeArrowheads="1"/>
          </p:cNvPicPr>
          <p:nvPr/>
        </p:nvPicPr>
        <p:blipFill>
          <a:blip r:embed="rId2" cstate="print"/>
          <a:srcRect/>
          <a:stretch>
            <a:fillRect/>
          </a:stretch>
        </p:blipFill>
        <p:spPr bwMode="auto">
          <a:xfrm>
            <a:off x="5188081" y="2973469"/>
            <a:ext cx="2214576" cy="452438"/>
          </a:xfrm>
          <a:prstGeom prst="rect">
            <a:avLst/>
          </a:prstGeom>
          <a:noFill/>
          <a:ln w="9525">
            <a:noFill/>
            <a:miter lim="800000"/>
            <a:headEnd/>
            <a:tailEnd/>
          </a:ln>
        </p:spPr>
      </p:pic>
      <p:pic>
        <p:nvPicPr>
          <p:cNvPr id="84998" name="Picture 5" descr="logo_LAGOGO副本"/>
          <p:cNvPicPr>
            <a:picLocks noChangeAspect="1" noChangeArrowheads="1"/>
          </p:cNvPicPr>
          <p:nvPr/>
        </p:nvPicPr>
        <p:blipFill>
          <a:blip r:embed="rId3" cstate="print"/>
          <a:srcRect/>
          <a:stretch>
            <a:fillRect/>
          </a:stretch>
        </p:blipFill>
        <p:spPr bwMode="auto">
          <a:xfrm>
            <a:off x="5259519" y="3497345"/>
            <a:ext cx="1643062" cy="500063"/>
          </a:xfrm>
          <a:prstGeom prst="rect">
            <a:avLst/>
          </a:prstGeom>
          <a:noFill/>
          <a:ln w="9525">
            <a:noFill/>
            <a:miter lim="800000"/>
            <a:headEnd/>
            <a:tailEnd/>
          </a:ln>
        </p:spPr>
      </p:pic>
      <p:pic>
        <p:nvPicPr>
          <p:cNvPr id="84999" name="Picture 8" descr="sea to sky"/>
          <p:cNvPicPr>
            <a:picLocks noChangeAspect="1" noChangeArrowheads="1"/>
          </p:cNvPicPr>
          <p:nvPr/>
        </p:nvPicPr>
        <p:blipFill>
          <a:blip r:embed="rId4" cstate="print"/>
          <a:srcRect/>
          <a:stretch>
            <a:fillRect/>
          </a:stretch>
        </p:blipFill>
        <p:spPr bwMode="auto">
          <a:xfrm>
            <a:off x="7045456" y="4140283"/>
            <a:ext cx="1714500" cy="319087"/>
          </a:xfrm>
          <a:prstGeom prst="rect">
            <a:avLst/>
          </a:prstGeom>
          <a:noFill/>
          <a:ln w="9525">
            <a:noFill/>
            <a:miter lim="800000"/>
            <a:headEnd/>
            <a:tailEnd/>
          </a:ln>
        </p:spPr>
      </p:pic>
      <p:pic>
        <p:nvPicPr>
          <p:cNvPr id="11" name="Picture 4" descr="Velwin-01.png"/>
          <p:cNvPicPr>
            <a:picLocks noChangeAspect="1" noChangeArrowheads="1"/>
          </p:cNvPicPr>
          <p:nvPr/>
        </p:nvPicPr>
        <p:blipFill>
          <a:blip r:embed="rId5" cstate="print"/>
          <a:srcRect/>
          <a:stretch>
            <a:fillRect/>
          </a:stretch>
        </p:blipFill>
        <p:spPr bwMode="auto">
          <a:xfrm>
            <a:off x="5188081" y="4045033"/>
            <a:ext cx="1500188" cy="452437"/>
          </a:xfrm>
          <a:prstGeom prst="rect">
            <a:avLst/>
          </a:prstGeom>
          <a:noFill/>
          <a:ln w="9525">
            <a:noFill/>
            <a:miter lim="800000"/>
            <a:headEnd/>
            <a:tailEnd/>
          </a:ln>
          <a:effectLst>
            <a:outerShdw dist="35921" dir="2700000" algn="tl" rotWithShape="0">
              <a:srgbClr val="000000">
                <a:alpha val="50000"/>
              </a:srgbClr>
            </a:outerShdw>
          </a:effectLst>
        </p:spPr>
      </p:pic>
      <p:pic>
        <p:nvPicPr>
          <p:cNvPr id="85003" name="Picture 5" descr="LOGO"/>
          <p:cNvPicPr>
            <a:picLocks noChangeAspect="1" noChangeArrowheads="1"/>
          </p:cNvPicPr>
          <p:nvPr/>
        </p:nvPicPr>
        <p:blipFill>
          <a:blip r:embed="rId6" cstate="print"/>
          <a:srcRect/>
          <a:stretch>
            <a:fillRect/>
          </a:stretch>
        </p:blipFill>
        <p:spPr bwMode="auto">
          <a:xfrm>
            <a:off x="5188081" y="2451977"/>
            <a:ext cx="1500188" cy="460375"/>
          </a:xfrm>
          <a:prstGeom prst="rect">
            <a:avLst/>
          </a:prstGeom>
          <a:noFill/>
          <a:ln w="9525">
            <a:noFill/>
            <a:miter lim="800000"/>
            <a:headEnd/>
            <a:tailEnd/>
          </a:ln>
        </p:spPr>
      </p:pic>
      <p:pic>
        <p:nvPicPr>
          <p:cNvPr id="6" name="图片 5">
            <a:extLst>
              <a:ext uri="{FF2B5EF4-FFF2-40B4-BE49-F238E27FC236}">
                <a16:creationId xmlns="" xmlns:a16="http://schemas.microsoft.com/office/drawing/2014/main" id="{EFE368F0-A36D-474A-AD0C-7FADCA6D3343}"/>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59519" y="4741549"/>
            <a:ext cx="1500188" cy="375047"/>
          </a:xfrm>
          <a:prstGeom prst="rect">
            <a:avLst/>
          </a:prstGeom>
        </p:spPr>
      </p:pic>
      <p:sp>
        <p:nvSpPr>
          <p:cNvPr id="13" name="灯片编号占位符 5">
            <a:extLst>
              <a:ext uri="{FF2B5EF4-FFF2-40B4-BE49-F238E27FC236}">
                <a16:creationId xmlns="" xmlns:a16="http://schemas.microsoft.com/office/drawing/2014/main" id="{32FA78A5-0457-413E-903E-3245D71A15D6}"/>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125</a:t>
            </a:fld>
            <a:endParaRPr lang="zh-CN" altLang="en-US" dirty="0"/>
          </a:p>
        </p:txBody>
      </p:sp>
    </p:spTree>
    <p:extLst>
      <p:ext uri="{BB962C8B-B14F-4D97-AF65-F5344CB8AC3E}">
        <p14:creationId xmlns="" xmlns:p14="http://schemas.microsoft.com/office/powerpoint/2010/main" val="19452316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1904936"/>
            <a:ext cx="9753600" cy="9439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一、新兴细分行业成热点</a:t>
            </a:r>
            <a:endParaRPr kumimoji="0" lang="en-US" altLang="zh-CN"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zh-CN" sz="2667" b="1" i="0" u="none" strike="noStrike" kern="1200" cap="none" spc="0" normalizeH="0" baseline="0" noProof="0" dirty="0">
                <a:ln>
                  <a:noFill/>
                </a:ln>
                <a:solidFill>
                  <a:prstClr val="black"/>
                </a:solidFill>
                <a:effectLst/>
                <a:uLnTx/>
                <a:uFillTx/>
                <a:latin typeface="Calibri" pitchFamily="34" charset="0"/>
                <a:ea typeface="宋体" panose="02010600030101010101" pitchFamily="2" charset="-122"/>
                <a:cs typeface="+mn-cs"/>
              </a:rPr>
              <a:t>         </a:t>
            </a:r>
            <a:r>
              <a:rPr kumimoji="0" lang="en-US" altLang="zh-CN" sz="2667" b="1"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a:t>
            </a:r>
            <a:r>
              <a:rPr kumimoji="0" lang="zh-CN" altLang="en-US" sz="2667" b="1"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跑步经济</a:t>
            </a:r>
            <a:r>
              <a:rPr kumimoji="0" lang="en-US" altLang="zh-CN" sz="2667" b="1"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       </a:t>
            </a:r>
            <a:r>
              <a:rPr kumimoji="0" lang="zh-CN" altLang="en-US" sz="2667" b="1"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童装市场     贴身衣物    重视度    内衣品牌</a:t>
            </a:r>
            <a:endParaRPr kumimoji="0" lang="zh-CN" altLang="en-US" sz="2667" b="0" i="0" u="none" strike="noStrike" kern="1200" cap="none" spc="0" normalizeH="0" baseline="0" noProof="0" dirty="0">
              <a:ln>
                <a:noFill/>
              </a:ln>
              <a:solidFill>
                <a:srgbClr val="FF0000"/>
              </a:solidFill>
              <a:effectLst/>
              <a:uLnTx/>
              <a:uFillTx/>
              <a:latin typeface="Arial" pitchFamily="34" charset="0"/>
              <a:ea typeface="宋体" pitchFamily="2" charset="-122"/>
              <a:cs typeface="+mn-cs"/>
            </a:endParaRPr>
          </a:p>
        </p:txBody>
      </p:sp>
      <p:sp>
        <p:nvSpPr>
          <p:cNvPr id="89090" name="Rectangle 2"/>
          <p:cNvSpPr>
            <a:spLocks noChangeArrowheads="1"/>
          </p:cNvSpPr>
          <p:nvPr/>
        </p:nvSpPr>
        <p:spPr bwMode="auto">
          <a:xfrm>
            <a:off x="0" y="2819367"/>
            <a:ext cx="10363200" cy="9028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二、线上线下变得越来越无缝衔接</a:t>
            </a:r>
            <a:endParaRPr kumimoji="0" lang="zh-CN" altLang="en-US" sz="2667" b="0"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rPr>
              <a:t>        未来服装行业没有线上线下之分，只有品牌和体验之分！</a:t>
            </a:r>
            <a:r>
              <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 </a:t>
            </a:r>
          </a:p>
        </p:txBody>
      </p:sp>
      <p:sp>
        <p:nvSpPr>
          <p:cNvPr id="89091" name="Rectangle 3"/>
          <p:cNvSpPr>
            <a:spLocks noChangeArrowheads="1"/>
          </p:cNvSpPr>
          <p:nvPr/>
        </p:nvSpPr>
        <p:spPr bwMode="auto">
          <a:xfrm>
            <a:off x="1" y="4343367"/>
            <a:ext cx="12192000" cy="9028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三、消费人群年轻化个性化愈加明显</a:t>
            </a:r>
            <a:endParaRPr kumimoji="0" lang="en-US" altLang="zh-CN"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品牌应更重视数据分析以追踪消费者喜好，对自己的设计做出调整，增加个性化体验。</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7" name="矩形 6"/>
          <p:cNvSpPr/>
          <p:nvPr/>
        </p:nvSpPr>
        <p:spPr>
          <a:xfrm>
            <a:off x="124691" y="436875"/>
            <a:ext cx="11942618" cy="9130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black"/>
                </a:solidFill>
                <a:effectLst/>
                <a:uLnTx/>
                <a:uFillTx/>
                <a:latin typeface="Calibri"/>
                <a:ea typeface="+mn-ea"/>
                <a:cs typeface="+mn-cs"/>
              </a:rPr>
              <a:t>2018</a:t>
            </a:r>
            <a:r>
              <a:rPr kumimoji="0" lang="zh-CN" altLang="en-US" sz="53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年服装业</a:t>
            </a:r>
            <a:r>
              <a:rPr kumimoji="0" lang="en-US" sz="5333" b="1" i="0" u="none" strike="noStrike" kern="1200" cap="none" spc="0" normalizeH="0" baseline="0" noProof="0" dirty="0">
                <a:ln>
                  <a:noFill/>
                </a:ln>
                <a:solidFill>
                  <a:prstClr val="black"/>
                </a:solidFill>
                <a:effectLst/>
                <a:uLnTx/>
                <a:uFillTx/>
                <a:latin typeface="Calibri"/>
                <a:ea typeface="+mn-ea"/>
                <a:cs typeface="+mn-cs"/>
              </a:rPr>
              <a:t>9</a:t>
            </a:r>
            <a:r>
              <a:rPr kumimoji="0" lang="zh-CN" altLang="en-US" sz="53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大趋势，错过将被洗牌！</a:t>
            </a:r>
            <a:endParaRPr kumimoji="0" lang="zh-CN" altLang="en-US" sz="533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灯片编号占位符 5">
            <a:extLst>
              <a:ext uri="{FF2B5EF4-FFF2-40B4-BE49-F238E27FC236}">
                <a16:creationId xmlns="" xmlns:a16="http://schemas.microsoft.com/office/drawing/2014/main" id="{7E10884A-FD44-4B9B-A7B4-D751DACAB06F}"/>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126</a:t>
            </a:fld>
            <a:endParaRPr lang="zh-CN" altLang="en-US" dirty="0"/>
          </a:p>
        </p:txBody>
      </p:sp>
    </p:spTree>
    <p:extLst>
      <p:ext uri="{BB962C8B-B14F-4D97-AF65-F5344CB8AC3E}">
        <p14:creationId xmlns="" xmlns:p14="http://schemas.microsoft.com/office/powerpoint/2010/main" val="13237938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482568"/>
            <a:ext cx="12192000" cy="2010872"/>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anose="02010600030101010101" pitchFamily="2" charset="-122"/>
                <a:cs typeface="宋体" pitchFamily="2" charset="-122"/>
              </a:rPr>
              <a:t>四、新的消费形态正在逐渐形成</a:t>
            </a:r>
            <a:endParaRPr kumimoji="0" lang="zh-CN" altLang="en-US" sz="2667" b="0" i="0" u="none" strike="noStrike" kern="1200" cap="none" spc="0" normalizeH="0" baseline="0" noProof="0" dirty="0">
              <a:ln>
                <a:noFill/>
              </a:ln>
              <a:solidFill>
                <a:srgbClr val="3E3E3E"/>
              </a:solidFill>
              <a:effectLst/>
              <a:uLnTx/>
              <a:uFillTx/>
              <a:latin typeface="Helvetica"/>
              <a:ea typeface="宋体" pitchFamily="2" charset="-122"/>
              <a:cs typeface="Helvetica"/>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      服装业从商品时代，回归产品时代。商品性价比将进入一个极致的时代。消费者不再为过多的溢价买单，更愿意为爱好和兴趣买单。</a:t>
            </a:r>
            <a:endParaRPr kumimoji="0" lang="en-US" altLang="zh-CN" sz="2400" b="0" i="0" u="none" strike="noStrike" kern="1200" cap="none" spc="0" normalizeH="0" baseline="0" noProof="0" dirty="0">
              <a:ln>
                <a:noFill/>
              </a:ln>
              <a:solidFill>
                <a:srgbClr val="3E3E3E"/>
              </a:solidFill>
              <a:effectLst/>
              <a:uLnTx/>
              <a:uFillTx/>
              <a:latin typeface="Helvetica"/>
              <a:ea typeface="宋体" pitchFamily="2" charset="-122"/>
              <a:cs typeface="Helvetica"/>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生存型消费需求转变为改善型需求，物质型消费向服务型消费转变，新的消费形态也悄然形成。</a:t>
            </a:r>
          </a:p>
        </p:txBody>
      </p:sp>
      <p:sp>
        <p:nvSpPr>
          <p:cNvPr id="4" name="矩形 3"/>
          <p:cNvSpPr/>
          <p:nvPr/>
        </p:nvSpPr>
        <p:spPr>
          <a:xfrm>
            <a:off x="7051276" y="76200"/>
            <a:ext cx="4985660"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2018</a:t>
            </a:r>
            <a:r>
              <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年服装业</a:t>
            </a:r>
            <a:r>
              <a:rPr kumimoji="0" lang="en-US" sz="2133" b="1" i="0" u="none" strike="noStrike" kern="1200" cap="none" spc="0" normalizeH="0" baseline="0" noProof="0" dirty="0">
                <a:ln>
                  <a:noFill/>
                </a:ln>
                <a:solidFill>
                  <a:prstClr val="black"/>
                </a:solidFill>
                <a:effectLst/>
                <a:uLnTx/>
                <a:uFillTx/>
                <a:latin typeface="Calibri"/>
                <a:ea typeface="+mn-ea"/>
                <a:cs typeface="+mn-cs"/>
              </a:rPr>
              <a:t>9</a:t>
            </a:r>
            <a:r>
              <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大趋势，错过将被洗牌！</a:t>
            </a:r>
            <a:endParaRPr kumimoji="0" lang="zh-CN" altLang="en-US" sz="213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8065" name="Rectangle 1"/>
          <p:cNvSpPr>
            <a:spLocks noChangeArrowheads="1"/>
          </p:cNvSpPr>
          <p:nvPr/>
        </p:nvSpPr>
        <p:spPr bwMode="auto">
          <a:xfrm>
            <a:off x="0" y="2514568"/>
            <a:ext cx="11379200" cy="1272208"/>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五、服装行业渠道变革，集合店兴起</a:t>
            </a:r>
            <a:endParaRPr kumimoji="0" lang="zh-CN" altLang="en-US" sz="2667"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3E3E3E"/>
                </a:solidFill>
                <a:effectLst/>
                <a:uLnTx/>
                <a:uFillTx/>
                <a:latin typeface="Helvetica"/>
                <a:ea typeface="宋体" pitchFamily="2" charset="-122"/>
                <a:cs typeface="Helvetica"/>
              </a:rPr>
              <a:t>    </a:t>
            </a: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服装渠道层级将被极度压缩，工厂到消费者的链条将无限缩短。</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    上游是工厂到消费者的革命，下游是买手集合店的反攻！</a:t>
            </a:r>
            <a:r>
              <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rPr>
              <a:t> </a:t>
            </a:r>
          </a:p>
        </p:txBody>
      </p:sp>
      <p:sp>
        <p:nvSpPr>
          <p:cNvPr id="88066" name="Rectangle 2"/>
          <p:cNvSpPr>
            <a:spLocks noChangeArrowheads="1"/>
          </p:cNvSpPr>
          <p:nvPr/>
        </p:nvSpPr>
        <p:spPr bwMode="auto">
          <a:xfrm>
            <a:off x="0" y="3936840"/>
            <a:ext cx="12192000" cy="2175275"/>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六、服装自媒体时代兴起</a:t>
            </a:r>
            <a:endParaRPr kumimoji="0" lang="en-US" altLang="zh-CN"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libri"/>
                <a:ea typeface="+mn-ea"/>
                <a:cs typeface="+mn-cs"/>
              </a:rPr>
              <a:t>       1.00</a:t>
            </a:r>
            <a:r>
              <a:rPr kumimoji="0" lang="zh-CN" altLang="en-US"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后天生就是互联网的原住民，对网络有着很高的依赖性。</a:t>
            </a:r>
            <a:endParaRPr kumimoji="0" lang="en-US" altLang="zh-CN"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2.</a:t>
            </a:r>
            <a:r>
              <a:rPr kumimoji="0" lang="zh-CN" altLang="en-US"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相反，快速兴起的社交网络是品牌垂直攻略年轻受众的最有效途径。</a:t>
            </a:r>
            <a:endParaRPr kumimoji="0" lang="en-US" altLang="zh-CN"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3.</a:t>
            </a:r>
            <a:r>
              <a:rPr kumimoji="0" lang="zh-CN" altLang="en-US"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而对于服装行业，品牌或者终端店铺其实都可以成为自媒体，打造你的朋友圈，与顾客进行多方位的互动，形成顾客的忠诚度。</a:t>
            </a:r>
            <a:r>
              <a:rPr kumimoji="0" lang="zh-CN" altLang="en-US" sz="2667"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a:t>
            </a:r>
            <a:r>
              <a:rPr kumimoji="0" lang="en-US" altLang="zh-CN" sz="2667"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O2O+24h</a:t>
            </a:r>
            <a:r>
              <a:rPr kumimoji="0" lang="zh-CN" altLang="en-US" sz="2667"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a:t>
            </a:r>
            <a:endParaRPr kumimoji="0" lang="en-US" altLang="zh-CN" sz="2667"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7" name="灯片编号占位符 5">
            <a:extLst>
              <a:ext uri="{FF2B5EF4-FFF2-40B4-BE49-F238E27FC236}">
                <a16:creationId xmlns="" xmlns:a16="http://schemas.microsoft.com/office/drawing/2014/main" id="{DC2248C3-20CE-42E5-BA3C-138B6371D20B}"/>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127</a:t>
            </a:fld>
            <a:endParaRPr lang="zh-CN" altLang="en-US" dirty="0"/>
          </a:p>
        </p:txBody>
      </p:sp>
    </p:spTree>
    <p:extLst>
      <p:ext uri="{BB962C8B-B14F-4D97-AF65-F5344CB8AC3E}">
        <p14:creationId xmlns="" xmlns:p14="http://schemas.microsoft.com/office/powerpoint/2010/main" val="10789553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51276" y="76200"/>
            <a:ext cx="4985660"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2018</a:t>
            </a:r>
            <a:r>
              <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年服装业</a:t>
            </a:r>
            <a:r>
              <a:rPr kumimoji="0" lang="en-US" sz="2133" b="1" i="0" u="none" strike="noStrike" kern="1200" cap="none" spc="0" normalizeH="0" baseline="0" noProof="0" dirty="0">
                <a:ln>
                  <a:noFill/>
                </a:ln>
                <a:solidFill>
                  <a:prstClr val="black"/>
                </a:solidFill>
                <a:effectLst/>
                <a:uLnTx/>
                <a:uFillTx/>
                <a:latin typeface="Calibri"/>
                <a:ea typeface="+mn-ea"/>
                <a:cs typeface="+mn-cs"/>
              </a:rPr>
              <a:t>9</a:t>
            </a:r>
            <a:r>
              <a:rPr kumimoji="0" lang="zh-CN" altLang="en-US" sz="2133"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大趋势，错过将被洗牌！</a:t>
            </a:r>
            <a:endParaRPr kumimoji="0" lang="zh-CN" altLang="en-US" sz="213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 name="矩形 3"/>
          <p:cNvSpPr/>
          <p:nvPr/>
        </p:nvSpPr>
        <p:spPr>
          <a:xfrm>
            <a:off x="203200" y="990601"/>
            <a:ext cx="11043408" cy="9131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七、服装行业粉丝经济崛起</a:t>
            </a:r>
            <a:endParaRPr kumimoji="0" lang="en-US" altLang="zh-CN" sz="2667"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粉丝经济实际上是把产品的功能隐藏在后面，让情感上升为第一位。</a:t>
            </a:r>
          </a:p>
        </p:txBody>
      </p:sp>
      <p:sp>
        <p:nvSpPr>
          <p:cNvPr id="87041" name="Rectangle 1"/>
          <p:cNvSpPr>
            <a:spLocks noChangeArrowheads="1"/>
          </p:cNvSpPr>
          <p:nvPr/>
        </p:nvSpPr>
        <p:spPr bwMode="auto">
          <a:xfrm>
            <a:off x="304800" y="2108169"/>
            <a:ext cx="11480800" cy="2749535"/>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八、</a:t>
            </a:r>
            <a:r>
              <a:rPr kumimoji="0" lang="en-US" altLang="zh-CN"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a:t>
            </a:r>
            <a:r>
              <a:rPr kumimoji="0" lang="zh-CN" altLang="en-US" sz="2667" b="1" i="0" u="none" strike="noStrike" kern="1200" cap="none" spc="0" normalizeH="0" baseline="0" noProof="0" dirty="0">
                <a:ln>
                  <a:noFill/>
                </a:ln>
                <a:solidFill>
                  <a:prstClr val="black"/>
                </a:solidFill>
                <a:effectLst/>
                <a:uLnTx/>
                <a:uFillTx/>
                <a:latin typeface="Calibri" pitchFamily="34" charset="0"/>
                <a:ea typeface="宋体" pitchFamily="2" charset="-122"/>
                <a:cs typeface="宋体" pitchFamily="2" charset="-122"/>
              </a:rPr>
              <a:t>看脸时代”趋势更加明显</a:t>
            </a:r>
            <a:endParaRPr kumimoji="0" lang="zh-CN" altLang="en-US" sz="2667"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    视觉营销</a:t>
            </a:r>
            <a:r>
              <a:rPr kumimoji="0" lang="en-US" altLang="zh-CN" sz="2400" b="0" i="0" u="none" strike="noStrike" kern="1200" cap="none" spc="0" normalizeH="0" baseline="0" noProof="0" dirty="0">
                <a:ln>
                  <a:noFill/>
                </a:ln>
                <a:solidFill>
                  <a:srgbClr val="3E3E3E"/>
                </a:solidFill>
                <a:effectLst/>
                <a:uLnTx/>
                <a:uFillTx/>
                <a:latin typeface="Calibri" pitchFamily="34" charset="0"/>
                <a:ea typeface="Helvetica"/>
                <a:cs typeface="Times New Roman" pitchFamily="18" charset="0"/>
              </a:rPr>
              <a:t>VMD</a:t>
            </a: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的作用将更加明显！顾客购买的不仅仅是商品，更多是是购买过程的体验！不注重视觉营销的店铺，业绩将越来越下滑！</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    视觉创意能让店铺更有美感，差异化，给消费者更好的购物体验。</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优秀的视觉创意能提升消费者对品牌的认知和兴趣，提升品牌影响力和客户对品牌忠诚度。</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3E3E3E"/>
                </a:solidFill>
                <a:effectLst/>
                <a:uLnTx/>
                <a:uFillTx/>
                <a:latin typeface="Helvetica"/>
                <a:ea typeface="宋体" pitchFamily="2" charset="-122"/>
                <a:cs typeface="Helvetica"/>
              </a:rPr>
              <a:t>    好的视觉创意可以助力品牌或者店铺走的更长更远。</a:t>
            </a:r>
            <a:endParaRPr kumimoji="0" lang="zh-CN" altLang="en-US" sz="24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6" name="矩形 5"/>
          <p:cNvSpPr/>
          <p:nvPr/>
        </p:nvSpPr>
        <p:spPr>
          <a:xfrm>
            <a:off x="393384" y="5054601"/>
            <a:ext cx="451598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九、服装行业人工智能全面升级</a:t>
            </a: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灯片编号占位符 5">
            <a:extLst>
              <a:ext uri="{FF2B5EF4-FFF2-40B4-BE49-F238E27FC236}">
                <a16:creationId xmlns="" xmlns:a16="http://schemas.microsoft.com/office/drawing/2014/main" id="{E66DCD2F-81C4-4DAD-8A52-C4DCBA956611}"/>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128</a:t>
            </a:fld>
            <a:endParaRPr lang="zh-CN" altLang="en-US" dirty="0"/>
          </a:p>
        </p:txBody>
      </p:sp>
    </p:spTree>
    <p:extLst>
      <p:ext uri="{BB962C8B-B14F-4D97-AF65-F5344CB8AC3E}">
        <p14:creationId xmlns="" xmlns:p14="http://schemas.microsoft.com/office/powerpoint/2010/main" val="26325531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C8DA5F38-F465-400C-B949-2E264777A9B2}"/>
              </a:ext>
            </a:extLst>
          </p:cNvPr>
          <p:cNvSpPr>
            <a:spLocks noGrp="1"/>
          </p:cNvSpPr>
          <p:nvPr>
            <p:ph type="ctrTitle"/>
          </p:nvPr>
        </p:nvSpPr>
        <p:spPr>
          <a:xfrm>
            <a:off x="2351585" y="2276873"/>
            <a:ext cx="8145212" cy="2642724"/>
          </a:xfrm>
        </p:spPr>
        <p:txBody>
          <a:bodyPr>
            <a:normAutofit/>
          </a:bodyPr>
          <a:lstStyle/>
          <a:p>
            <a:r>
              <a:rPr lang="zh-CN" altLang="en-US" sz="9600" b="1" dirty="0">
                <a:solidFill>
                  <a:srgbClr val="100971"/>
                </a:solidFill>
              </a:rPr>
              <a:t>谢谢！</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 xmlns:a16="http://schemas.microsoft.com/office/drawing/2014/main" id="{8838F851-6350-471F-978B-991AE4E88CFB}"/>
              </a:ext>
            </a:extLst>
          </p:cNvPr>
          <p:cNvSpPr txBox="1"/>
          <p:nvPr/>
        </p:nvSpPr>
        <p:spPr>
          <a:xfrm>
            <a:off x="3091085" y="496206"/>
            <a:ext cx="6009831" cy="748988"/>
          </a:xfrm>
          <a:prstGeom prst="rect">
            <a:avLst/>
          </a:prstGeom>
          <a:noFill/>
        </p:spPr>
        <p:txBody>
          <a:bodyPr wrap="square" rtlCol="0">
            <a:spAutoFit/>
          </a:bodyPr>
          <a:lstStyle/>
          <a:p>
            <a:r>
              <a:rPr lang="zh-CN" altLang="en-US" sz="4267" b="1" dirty="0">
                <a:solidFill>
                  <a:srgbClr val="002060"/>
                </a:solidFill>
              </a:rPr>
              <a:t>中国未来仍具有大潜力</a:t>
            </a:r>
            <a:endParaRPr lang="en-US" altLang="zh-CN" sz="4267" b="1" dirty="0">
              <a:solidFill>
                <a:srgbClr val="002060"/>
              </a:solidFill>
            </a:endParaRPr>
          </a:p>
        </p:txBody>
      </p:sp>
      <p:sp>
        <p:nvSpPr>
          <p:cNvPr id="4" name="TextBox 1">
            <a:extLst>
              <a:ext uri="{FF2B5EF4-FFF2-40B4-BE49-F238E27FC236}">
                <a16:creationId xmlns="" xmlns:a16="http://schemas.microsoft.com/office/drawing/2014/main" id="{D66A3D7C-16BB-4237-A0DE-B646282DA49D}"/>
              </a:ext>
            </a:extLst>
          </p:cNvPr>
          <p:cNvSpPr txBox="1"/>
          <p:nvPr/>
        </p:nvSpPr>
        <p:spPr>
          <a:xfrm>
            <a:off x="1625600" y="1462500"/>
            <a:ext cx="9245600" cy="4564968"/>
          </a:xfrm>
          <a:prstGeom prst="rect">
            <a:avLst/>
          </a:prstGeom>
          <a:noFill/>
        </p:spPr>
        <p:txBody>
          <a:bodyPr wrap="square" rtlCol="0">
            <a:spAutoFit/>
          </a:bodyPr>
          <a:lstStyle/>
          <a:p>
            <a:pPr>
              <a:spcBef>
                <a:spcPts val="1600"/>
              </a:spcBef>
            </a:pPr>
            <a:r>
              <a:rPr lang="en-US" altLang="zh-CN" sz="3733" dirty="0"/>
              <a:t>2017</a:t>
            </a:r>
            <a:r>
              <a:rPr lang="zh-CN" altLang="en-US" sz="3733" dirty="0"/>
              <a:t>年人均</a:t>
            </a:r>
            <a:r>
              <a:rPr lang="en-US" altLang="zh-CN" sz="3733" dirty="0"/>
              <a:t>GDP</a:t>
            </a:r>
            <a:r>
              <a:rPr lang="zh-CN" altLang="en-US" sz="3733" dirty="0"/>
              <a:t>达到（只有）</a:t>
            </a:r>
            <a:r>
              <a:rPr lang="en-US" altLang="zh-CN" sz="3733" dirty="0"/>
              <a:t>$8582</a:t>
            </a:r>
          </a:p>
          <a:p>
            <a:pPr>
              <a:spcBef>
                <a:spcPts val="1600"/>
              </a:spcBef>
            </a:pPr>
            <a:r>
              <a:rPr lang="zh-CN" altLang="en-US" sz="3733" dirty="0"/>
              <a:t>工业化程度：</a:t>
            </a:r>
            <a:r>
              <a:rPr lang="en-US" altLang="zh-CN" sz="3733" dirty="0"/>
              <a:t>65% </a:t>
            </a:r>
            <a:r>
              <a:rPr lang="zh-CN" altLang="en-US" sz="3733" dirty="0"/>
              <a:t>（美欧</a:t>
            </a:r>
            <a:r>
              <a:rPr lang="en-US" altLang="zh-CN" sz="3733" dirty="0"/>
              <a:t>&gt;95%)</a:t>
            </a:r>
          </a:p>
          <a:p>
            <a:pPr>
              <a:spcBef>
                <a:spcPts val="1600"/>
              </a:spcBef>
            </a:pPr>
            <a:r>
              <a:rPr lang="zh-CN" altLang="en-US" sz="3733" dirty="0"/>
              <a:t>城市化程度：</a:t>
            </a:r>
            <a:r>
              <a:rPr lang="en-US" altLang="zh-CN" sz="3733" dirty="0"/>
              <a:t>58.52%</a:t>
            </a:r>
          </a:p>
          <a:p>
            <a:pPr>
              <a:spcBef>
                <a:spcPts val="1600"/>
              </a:spcBef>
            </a:pPr>
            <a:r>
              <a:rPr lang="en-US" altLang="zh-CN" sz="3733" dirty="0"/>
              <a:t>70%</a:t>
            </a:r>
            <a:r>
              <a:rPr lang="zh-CN" altLang="en-US" sz="3733" dirty="0"/>
              <a:t>的人口为低收入阶层。</a:t>
            </a:r>
            <a:endParaRPr lang="en-US" altLang="zh-CN" sz="3733" dirty="0"/>
          </a:p>
          <a:p>
            <a:pPr>
              <a:spcBef>
                <a:spcPts val="1600"/>
              </a:spcBef>
            </a:pPr>
            <a:r>
              <a:rPr lang="zh-CN" altLang="en-US" sz="3733" dirty="0"/>
              <a:t>国民储蓄率：</a:t>
            </a:r>
            <a:r>
              <a:rPr lang="en-US" altLang="zh-CN" sz="3733" dirty="0"/>
              <a:t>49% </a:t>
            </a:r>
          </a:p>
          <a:p>
            <a:pPr>
              <a:spcBef>
                <a:spcPts val="1600"/>
              </a:spcBef>
            </a:pPr>
            <a:r>
              <a:rPr lang="zh-CN" altLang="en-US" sz="3733" dirty="0"/>
              <a:t>居民消费</a:t>
            </a:r>
            <a:r>
              <a:rPr lang="en-US" altLang="zh-CN" sz="3733" dirty="0"/>
              <a:t>/GDP: 35%</a:t>
            </a:r>
          </a:p>
        </p:txBody>
      </p:sp>
      <p:sp>
        <p:nvSpPr>
          <p:cNvPr id="6" name="等腰三角形 5">
            <a:extLst>
              <a:ext uri="{FF2B5EF4-FFF2-40B4-BE49-F238E27FC236}">
                <a16:creationId xmlns="" xmlns:a16="http://schemas.microsoft.com/office/drawing/2014/main" id="{7E0500D5-E787-4B31-9D1A-FA506020024A}"/>
              </a:ext>
            </a:extLst>
          </p:cNvPr>
          <p:cNvSpPr/>
          <p:nvPr/>
        </p:nvSpPr>
        <p:spPr>
          <a:xfrm rot="5400000">
            <a:off x="1095415" y="1679615"/>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等腰三角形 7">
            <a:extLst>
              <a:ext uri="{FF2B5EF4-FFF2-40B4-BE49-F238E27FC236}">
                <a16:creationId xmlns="" xmlns:a16="http://schemas.microsoft.com/office/drawing/2014/main" id="{585F77D3-2350-4C7E-8406-EAD75249929A}"/>
              </a:ext>
            </a:extLst>
          </p:cNvPr>
          <p:cNvSpPr/>
          <p:nvPr/>
        </p:nvSpPr>
        <p:spPr>
          <a:xfrm rot="5400000">
            <a:off x="1138337" y="3234921"/>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等腰三角形 8">
            <a:extLst>
              <a:ext uri="{FF2B5EF4-FFF2-40B4-BE49-F238E27FC236}">
                <a16:creationId xmlns="" xmlns:a16="http://schemas.microsoft.com/office/drawing/2014/main" id="{1C6E1318-6F05-445E-9696-C8F1C51BFC76}"/>
              </a:ext>
            </a:extLst>
          </p:cNvPr>
          <p:cNvSpPr/>
          <p:nvPr/>
        </p:nvSpPr>
        <p:spPr>
          <a:xfrm rot="5400000">
            <a:off x="1124029" y="2390815"/>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等腰三角形 9">
            <a:extLst>
              <a:ext uri="{FF2B5EF4-FFF2-40B4-BE49-F238E27FC236}">
                <a16:creationId xmlns="" xmlns:a16="http://schemas.microsoft.com/office/drawing/2014/main" id="{D678F686-315F-45B3-B83D-CFC1DAC3795E}"/>
              </a:ext>
            </a:extLst>
          </p:cNvPr>
          <p:cNvSpPr/>
          <p:nvPr/>
        </p:nvSpPr>
        <p:spPr>
          <a:xfrm rot="5400000">
            <a:off x="1124029" y="4016416"/>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等腰三角形 10">
            <a:extLst>
              <a:ext uri="{FF2B5EF4-FFF2-40B4-BE49-F238E27FC236}">
                <a16:creationId xmlns="" xmlns:a16="http://schemas.microsoft.com/office/drawing/2014/main" id="{E3E1F1B9-E783-4612-98EB-1ED527C58475}"/>
              </a:ext>
            </a:extLst>
          </p:cNvPr>
          <p:cNvSpPr/>
          <p:nvPr/>
        </p:nvSpPr>
        <p:spPr>
          <a:xfrm rot="5400000">
            <a:off x="1124029" y="4758923"/>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等腰三角形 11">
            <a:extLst>
              <a:ext uri="{FF2B5EF4-FFF2-40B4-BE49-F238E27FC236}">
                <a16:creationId xmlns="" xmlns:a16="http://schemas.microsoft.com/office/drawing/2014/main" id="{0B91D49E-EA01-43E3-816D-33D582289A79}"/>
              </a:ext>
            </a:extLst>
          </p:cNvPr>
          <p:cNvSpPr/>
          <p:nvPr/>
        </p:nvSpPr>
        <p:spPr>
          <a:xfrm rot="5400000">
            <a:off x="1138337" y="5540417"/>
            <a:ext cx="203200" cy="247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灯片编号占位符 5">
            <a:extLst>
              <a:ext uri="{FF2B5EF4-FFF2-40B4-BE49-F238E27FC236}">
                <a16:creationId xmlns="" xmlns:a16="http://schemas.microsoft.com/office/drawing/2014/main" id="{88EB4A80-4046-4746-87CC-7D41BE9AB59E}"/>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13</a:t>
            </a:fld>
            <a:endParaRPr lang="zh-CN" altLang="en-US" dirty="0"/>
          </a:p>
        </p:txBody>
      </p:sp>
    </p:spTree>
    <p:extLst>
      <p:ext uri="{BB962C8B-B14F-4D97-AF65-F5344CB8AC3E}">
        <p14:creationId xmlns="" xmlns:p14="http://schemas.microsoft.com/office/powerpoint/2010/main" val="130324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txBox="1"/>
          <p:nvPr/>
        </p:nvSpPr>
        <p:spPr>
          <a:xfrm>
            <a:off x="609600" y="285729"/>
            <a:ext cx="10972800" cy="796908"/>
          </a:xfrm>
          <a:prstGeom prst="rect">
            <a:avLst/>
          </a:prstGeom>
        </p:spPr>
        <p:txBody>
          <a:bodyPr>
            <a:noAutofit/>
          </a:bodyPr>
          <a:lstStyle/>
          <a:p>
            <a:pPr defTabSz="1216630" eaLnBrk="0" hangingPunct="0">
              <a:lnSpc>
                <a:spcPct val="150000"/>
              </a:lnSpc>
            </a:pPr>
            <a:r>
              <a:rPr lang="zh-CN" altLang="en-US" sz="3733" b="1" spc="-167" dirty="0">
                <a:ln w="3175">
                  <a:noFill/>
                </a:ln>
                <a:solidFill>
                  <a:srgbClr val="132DAD"/>
                </a:solidFill>
                <a:latin typeface="黑体" panose="02010609060101010101" pitchFamily="2" charset="-122"/>
                <a:ea typeface="黑体" panose="02010609060101010101" pitchFamily="2" charset="-122"/>
                <a:cs typeface="+mj-cs"/>
              </a:rPr>
              <a:t>主要发达国家与中国对比</a:t>
            </a:r>
            <a:r>
              <a:rPr lang="zh-CN" altLang="en-US" sz="3200" b="1" spc="-167" dirty="0">
                <a:ln w="3175">
                  <a:noFill/>
                </a:ln>
                <a:solidFill>
                  <a:srgbClr val="132DAD"/>
                </a:solidFill>
                <a:latin typeface="黑体" panose="02010609060101010101" pitchFamily="2" charset="-122"/>
                <a:ea typeface="黑体" panose="02010609060101010101" pitchFamily="2" charset="-122"/>
                <a:cs typeface="+mj-cs"/>
              </a:rPr>
              <a:t>（人口、国土面积、</a:t>
            </a:r>
            <a:r>
              <a:rPr lang="en-US" altLang="zh-CN" sz="3200" b="1" spc="-167" dirty="0">
                <a:ln w="3175">
                  <a:noFill/>
                </a:ln>
                <a:solidFill>
                  <a:srgbClr val="132DAD"/>
                </a:solidFill>
                <a:latin typeface="黑体" panose="02010609060101010101" pitchFamily="2" charset="-122"/>
                <a:ea typeface="黑体" panose="02010609060101010101" pitchFamily="2" charset="-122"/>
                <a:cs typeface="+mj-cs"/>
              </a:rPr>
              <a:t>GDP</a:t>
            </a:r>
            <a:r>
              <a:rPr lang="zh-CN" altLang="en-US" sz="3200" b="1" spc="-167" dirty="0">
                <a:ln w="3175">
                  <a:noFill/>
                </a:ln>
                <a:solidFill>
                  <a:srgbClr val="132DAD"/>
                </a:solidFill>
                <a:latin typeface="黑体" panose="02010609060101010101" pitchFamily="2" charset="-122"/>
                <a:ea typeface="黑体" panose="02010609060101010101" pitchFamily="2" charset="-122"/>
                <a:cs typeface="+mj-cs"/>
              </a:rPr>
              <a:t>总量）</a:t>
            </a:r>
            <a:endParaRPr lang="zh-CN" altLang="en-US" sz="3733" b="1" spc="-167" dirty="0">
              <a:ln w="3175">
                <a:noFill/>
              </a:ln>
              <a:solidFill>
                <a:srgbClr val="132DAD"/>
              </a:solidFill>
              <a:latin typeface="黑体" panose="02010609060101010101" pitchFamily="2" charset="-122"/>
              <a:ea typeface="黑体" panose="02010609060101010101" pitchFamily="2" charset="-122"/>
              <a:cs typeface="+mj-cs"/>
            </a:endParaRPr>
          </a:p>
        </p:txBody>
      </p:sp>
      <p:sp>
        <p:nvSpPr>
          <p:cNvPr id="4"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14</a:t>
            </a:fld>
            <a:endParaRPr lang="zh-CN" altLang="en-US"/>
          </a:p>
        </p:txBody>
      </p:sp>
      <p:graphicFrame>
        <p:nvGraphicFramePr>
          <p:cNvPr id="8" name="内容占位符 12">
            <a:extLst>
              <a:ext uri="{FF2B5EF4-FFF2-40B4-BE49-F238E27FC236}">
                <a16:creationId xmlns="" xmlns:a16="http://schemas.microsoft.com/office/drawing/2014/main" id="{E1CF5226-0473-4B45-A83E-825F2AA056E3}"/>
              </a:ext>
            </a:extLst>
          </p:cNvPr>
          <p:cNvGraphicFramePr/>
          <p:nvPr>
            <p:extLst/>
          </p:nvPr>
        </p:nvGraphicFramePr>
        <p:xfrm>
          <a:off x="571462" y="1238235"/>
          <a:ext cx="10706142" cy="4681578"/>
        </p:xfrm>
        <a:graphic>
          <a:graphicData uri="http://schemas.openxmlformats.org/drawingml/2006/table">
            <a:tbl>
              <a:tblPr/>
              <a:tblGrid>
                <a:gridCol w="1248916">
                  <a:extLst>
                    <a:ext uri="{9D8B030D-6E8A-4147-A177-3AD203B41FA5}">
                      <a16:colId xmlns="" xmlns:a16="http://schemas.microsoft.com/office/drawing/2014/main" val="20000"/>
                    </a:ext>
                  </a:extLst>
                </a:gridCol>
                <a:gridCol w="1677895">
                  <a:extLst>
                    <a:ext uri="{9D8B030D-6E8A-4147-A177-3AD203B41FA5}">
                      <a16:colId xmlns="" xmlns:a16="http://schemas.microsoft.com/office/drawing/2014/main" val="20001"/>
                    </a:ext>
                  </a:extLst>
                </a:gridCol>
                <a:gridCol w="2440573">
                  <a:extLst>
                    <a:ext uri="{9D8B030D-6E8A-4147-A177-3AD203B41FA5}">
                      <a16:colId xmlns="" xmlns:a16="http://schemas.microsoft.com/office/drawing/2014/main" val="20002"/>
                    </a:ext>
                  </a:extLst>
                </a:gridCol>
                <a:gridCol w="2669379">
                  <a:extLst>
                    <a:ext uri="{9D8B030D-6E8A-4147-A177-3AD203B41FA5}">
                      <a16:colId xmlns="" xmlns:a16="http://schemas.microsoft.com/office/drawing/2014/main" val="20003"/>
                    </a:ext>
                  </a:extLst>
                </a:gridCol>
                <a:gridCol w="2669379">
                  <a:extLst>
                    <a:ext uri="{9D8B030D-6E8A-4147-A177-3AD203B41FA5}">
                      <a16:colId xmlns="" xmlns:a16="http://schemas.microsoft.com/office/drawing/2014/main" val="20004"/>
                    </a:ext>
                  </a:extLst>
                </a:gridCol>
              </a:tblGrid>
              <a:tr h="593931">
                <a:tc rowSpan="2">
                  <a:txBody>
                    <a:bodyPr/>
                    <a:lstStyle/>
                    <a:p>
                      <a:pPr algn="ctr" fontAlgn="ctr"/>
                      <a:r>
                        <a:rPr lang="zh-CN" altLang="en-US" sz="2400" b="0" i="0" u="none" strike="noStrike" dirty="0">
                          <a:solidFill>
                            <a:srgbClr val="000000"/>
                          </a:solidFill>
                          <a:latin typeface="宋体" panose="02010600030101010101" pitchFamily="2" charset="-122"/>
                        </a:rPr>
                        <a:t>国家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400" b="1" i="0" u="none" strike="noStrike" dirty="0">
                          <a:solidFill>
                            <a:srgbClr val="000000"/>
                          </a:solidFill>
                          <a:latin typeface="宋体" panose="02010600030101010101" pitchFamily="2" charset="-122"/>
                        </a:rPr>
                        <a:t>人口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400" b="1" i="0" u="none" strike="noStrike" dirty="0">
                          <a:solidFill>
                            <a:srgbClr val="000000"/>
                          </a:solidFill>
                          <a:latin typeface="宋体" panose="02010600030101010101" pitchFamily="2" charset="-122"/>
                        </a:rPr>
                        <a:t>国土面积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000000"/>
                          </a:solidFill>
                          <a:latin typeface="宋体" panose="02010600030101010101" pitchFamily="2" charset="-122"/>
                        </a:rPr>
                        <a:t>2016</a:t>
                      </a:r>
                      <a:r>
                        <a:rPr lang="zh-CN" altLang="en-US" sz="2400" b="1" i="0" u="none" strike="noStrike" dirty="0">
                          <a:solidFill>
                            <a:srgbClr val="000000"/>
                          </a:solidFill>
                          <a:latin typeface="宋体" panose="02010600030101010101" pitchFamily="2" charset="-122"/>
                        </a:rPr>
                        <a:t>年</a:t>
                      </a:r>
                      <a:r>
                        <a:rPr lang="en-US" sz="2400" b="1" i="0" u="none" strike="noStrike" dirty="0">
                          <a:solidFill>
                            <a:srgbClr val="000000"/>
                          </a:solidFill>
                          <a:latin typeface="宋体" panose="02010600030101010101" pitchFamily="2" charset="-122"/>
                        </a:rPr>
                        <a:t>GDP</a:t>
                      </a:r>
                      <a:r>
                        <a:rPr lang="zh-CN" altLang="en-US" sz="2400" b="1" i="0" u="none" strike="noStrike" dirty="0">
                          <a:solidFill>
                            <a:srgbClr val="000000"/>
                          </a:solidFill>
                          <a:latin typeface="宋体" panose="02010600030101010101" pitchFamily="2" charset="-122"/>
                        </a:rPr>
                        <a:t>总量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000000"/>
                          </a:solidFill>
                          <a:latin typeface="宋体" panose="02010600030101010101" pitchFamily="2" charset="-122"/>
                        </a:rPr>
                        <a:t>2017</a:t>
                      </a:r>
                      <a:r>
                        <a:rPr lang="zh-CN" altLang="en-US" sz="2400" b="1" i="0" u="none" strike="noStrike" dirty="0">
                          <a:solidFill>
                            <a:srgbClr val="000000"/>
                          </a:solidFill>
                          <a:latin typeface="宋体" panose="02010600030101010101" pitchFamily="2" charset="-122"/>
                        </a:rPr>
                        <a:t>年</a:t>
                      </a:r>
                      <a:r>
                        <a:rPr lang="en-US" sz="2400" b="1" i="0" u="none" strike="noStrike" dirty="0">
                          <a:solidFill>
                            <a:srgbClr val="000000"/>
                          </a:solidFill>
                          <a:latin typeface="宋体" panose="02010600030101010101" pitchFamily="2" charset="-122"/>
                        </a:rPr>
                        <a:t>GDP</a:t>
                      </a:r>
                      <a:r>
                        <a:rPr lang="zh-CN" altLang="en-US" sz="2400" b="1" i="0" u="none" strike="noStrike" dirty="0">
                          <a:solidFill>
                            <a:srgbClr val="000000"/>
                          </a:solidFill>
                          <a:latin typeface="宋体" panose="02010600030101010101" pitchFamily="2" charset="-122"/>
                        </a:rPr>
                        <a:t>总量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01779">
                <a:tc vMerge="1">
                  <a:txBody>
                    <a:bodyPr/>
                    <a:lstStyle/>
                    <a:p>
                      <a:endParaRPr lang="zh-CN"/>
                    </a:p>
                  </a:txBody>
                  <a:tcPr/>
                </a:tc>
                <a:tc>
                  <a:txBody>
                    <a:bodyPr/>
                    <a:lstStyle/>
                    <a:p>
                      <a:pPr algn="ctr" fontAlgn="ctr"/>
                      <a:r>
                        <a:rPr lang="zh-CN" altLang="en-US" sz="1900" b="0" i="0" u="none" strike="noStrike">
                          <a:solidFill>
                            <a:srgbClr val="000000"/>
                          </a:solidFill>
                          <a:latin typeface="宋体" panose="02010600030101010101" pitchFamily="2" charset="-122"/>
                        </a:rPr>
                        <a:t>（单位：人）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dirty="0">
                          <a:solidFill>
                            <a:srgbClr val="000000"/>
                          </a:solidFill>
                          <a:latin typeface="宋体" panose="02010600030101010101" pitchFamily="2" charset="-122"/>
                        </a:rPr>
                        <a:t>（单位：平方公里）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dirty="0">
                          <a:solidFill>
                            <a:srgbClr val="000000"/>
                          </a:solidFill>
                          <a:latin typeface="宋体" panose="02010600030101010101" pitchFamily="2" charset="-122"/>
                        </a:rPr>
                        <a:t>（单位：万亿美元）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dirty="0">
                          <a:solidFill>
                            <a:srgbClr val="000000"/>
                          </a:solidFill>
                          <a:latin typeface="宋体" panose="02010600030101010101" pitchFamily="2" charset="-122"/>
                        </a:rPr>
                        <a:t>（单位：万亿美元）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93931">
                <a:tc>
                  <a:txBody>
                    <a:bodyPr/>
                    <a:lstStyle/>
                    <a:p>
                      <a:pPr algn="ctr" fontAlgn="ctr"/>
                      <a:r>
                        <a:rPr lang="zh-CN" altLang="en-US" sz="2400" b="1" i="0" u="none" strike="noStrike" dirty="0">
                          <a:solidFill>
                            <a:srgbClr val="000000"/>
                          </a:solidFill>
                          <a:latin typeface="宋体" panose="02010600030101010101" pitchFamily="2" charset="-122"/>
                        </a:rPr>
                        <a:t>美国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3.23</a:t>
                      </a:r>
                      <a:r>
                        <a:rPr lang="zh-CN" altLang="en-US" sz="2400" b="0" i="0" u="none" strike="noStrike" dirty="0">
                          <a:solidFill>
                            <a:srgbClr val="000000"/>
                          </a:solidFill>
                          <a:latin typeface="宋体" panose="02010600030101010101" pitchFamily="2" charset="-122"/>
                        </a:rPr>
                        <a:t>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962.9</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93931">
                <a:tc>
                  <a:txBody>
                    <a:bodyPr/>
                    <a:lstStyle/>
                    <a:p>
                      <a:pPr algn="ctr" fontAlgn="ctr"/>
                      <a:r>
                        <a:rPr lang="zh-CN" altLang="en-US" sz="2400" b="1" i="0" u="none" strike="noStrike" dirty="0">
                          <a:solidFill>
                            <a:srgbClr val="000000"/>
                          </a:solidFill>
                          <a:latin typeface="宋体" panose="02010600030101010101" pitchFamily="2" charset="-122"/>
                        </a:rPr>
                        <a:t>日本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a:solidFill>
                            <a:srgbClr val="000000"/>
                          </a:solidFill>
                          <a:latin typeface="宋体" panose="02010600030101010101" pitchFamily="2" charset="-122"/>
                        </a:rPr>
                        <a:t>1.27</a:t>
                      </a:r>
                      <a:r>
                        <a:rPr lang="zh-CN" altLang="en-US" sz="2400" b="0" i="0" u="none" strike="noStrike">
                          <a:solidFill>
                            <a:srgbClr val="000000"/>
                          </a:solidFill>
                          <a:latin typeface="宋体" panose="02010600030101010101" pitchFamily="2" charset="-122"/>
                        </a:rPr>
                        <a:t>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37.8</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4.38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93931">
                <a:tc>
                  <a:txBody>
                    <a:bodyPr/>
                    <a:lstStyle/>
                    <a:p>
                      <a:pPr algn="ctr" fontAlgn="ctr"/>
                      <a:r>
                        <a:rPr lang="zh-CN" altLang="en-US" sz="2400" b="1" i="0" u="none" strike="noStrike" dirty="0">
                          <a:solidFill>
                            <a:srgbClr val="000000"/>
                          </a:solidFill>
                          <a:latin typeface="宋体" panose="02010600030101010101" pitchFamily="2" charset="-122"/>
                        </a:rPr>
                        <a:t>英国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6564</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24.29</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93931">
                <a:tc>
                  <a:txBody>
                    <a:bodyPr/>
                    <a:lstStyle/>
                    <a:p>
                      <a:pPr algn="ctr" fontAlgn="ctr"/>
                      <a:r>
                        <a:rPr lang="zh-CN" altLang="en-US" sz="2400" b="1" i="0" u="none" strike="noStrike" dirty="0">
                          <a:solidFill>
                            <a:srgbClr val="000000"/>
                          </a:solidFill>
                          <a:latin typeface="宋体" panose="02010600030101010101" pitchFamily="2" charset="-122"/>
                        </a:rPr>
                        <a:t>德国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8267</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a:solidFill>
                            <a:srgbClr val="000000"/>
                          </a:solidFill>
                          <a:latin typeface="宋体" panose="02010600030101010101" pitchFamily="2" charset="-122"/>
                        </a:rPr>
                        <a:t>35.70</a:t>
                      </a:r>
                      <a:r>
                        <a:rPr lang="zh-CN" altLang="en-US" sz="2400" b="0" i="0" u="none" strike="noStrike">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16213">
                <a:tc>
                  <a:txBody>
                    <a:bodyPr/>
                    <a:lstStyle/>
                    <a:p>
                      <a:pPr algn="ctr" fontAlgn="ctr"/>
                      <a:r>
                        <a:rPr lang="zh-CN" altLang="en-US" sz="2400" b="1" i="0" u="none" strike="noStrike" dirty="0">
                          <a:solidFill>
                            <a:srgbClr val="000000"/>
                          </a:solidFill>
                          <a:latin typeface="宋体" panose="02010600030101010101" pitchFamily="2" charset="-122"/>
                        </a:rPr>
                        <a:t>俄罗斯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1.44</a:t>
                      </a:r>
                      <a:r>
                        <a:rPr lang="zh-CN" altLang="en-US" sz="2400" b="0" i="0" u="none" strike="noStrike" dirty="0">
                          <a:solidFill>
                            <a:srgbClr val="000000"/>
                          </a:solidFill>
                          <a:latin typeface="宋体" panose="02010600030101010101" pitchFamily="2" charset="-122"/>
                        </a:rPr>
                        <a:t>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1707.54</a:t>
                      </a:r>
                      <a:r>
                        <a:rPr lang="zh-CN" altLang="en-US" sz="2400" b="0"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93931">
                <a:tc>
                  <a:txBody>
                    <a:bodyPr/>
                    <a:lstStyle/>
                    <a:p>
                      <a:pPr algn="ctr" fontAlgn="ctr"/>
                      <a:r>
                        <a:rPr lang="zh-CN" altLang="en-US" sz="2400" b="1" i="0" u="none" strike="noStrike" dirty="0">
                          <a:solidFill>
                            <a:srgbClr val="000000"/>
                          </a:solidFill>
                          <a:latin typeface="宋体" panose="02010600030101010101" pitchFamily="2" charset="-122"/>
                        </a:rPr>
                        <a:t>中国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13.9</a:t>
                      </a:r>
                      <a:r>
                        <a:rPr lang="zh-CN" altLang="en-US" sz="2400" b="0" i="0" u="none" strike="noStrike" dirty="0">
                          <a:solidFill>
                            <a:srgbClr val="000000"/>
                          </a:solidFill>
                          <a:latin typeface="宋体" panose="02010600030101010101" pitchFamily="2" charset="-122"/>
                        </a:rPr>
                        <a:t>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a:solidFill>
                            <a:srgbClr val="000000"/>
                          </a:solidFill>
                          <a:latin typeface="宋体" panose="02010600030101010101" pitchFamily="2" charset="-122"/>
                        </a:rPr>
                        <a:t>963.41</a:t>
                      </a:r>
                      <a:r>
                        <a:rPr lang="zh-CN" altLang="en-US" sz="2400" b="0" i="0" u="none" strike="noStrike">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400" b="0" i="0" u="none" strike="noStrike" dirty="0">
                          <a:solidFill>
                            <a:srgbClr val="000000"/>
                          </a:solidFill>
                          <a:latin typeface="宋体" panose="02010600030101010101" pitchFamily="2" charset="-122"/>
                        </a:rPr>
                        <a:t>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2400" b="0" i="0" u="none" strike="noStrike" dirty="0">
                          <a:solidFill>
                            <a:srgbClr val="000000"/>
                          </a:solidFill>
                          <a:latin typeface="宋体" panose="02010600030101010101" pitchFamily="2" charset="-122"/>
                        </a:rPr>
                        <a:t>12.24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1"/>
          <p:cNvSpPr txBox="1"/>
          <p:nvPr/>
        </p:nvSpPr>
        <p:spPr>
          <a:xfrm>
            <a:off x="563531" y="0"/>
            <a:ext cx="11425269" cy="1143000"/>
          </a:xfrm>
          <a:prstGeom prst="rect">
            <a:avLst/>
          </a:prstGeom>
        </p:spPr>
        <p:txBody>
          <a:bodyPr>
            <a:noAutofit/>
          </a:bodyPr>
          <a:lstStyle/>
          <a:p>
            <a:pPr defTabSz="1216630" eaLnBrk="0" fontAlgn="base" hangingPunct="0">
              <a:lnSpc>
                <a:spcPct val="150000"/>
              </a:lnSpc>
              <a:spcBef>
                <a:spcPct val="0"/>
              </a:spcBef>
              <a:spcAft>
                <a:spcPct val="0"/>
              </a:spcAft>
              <a:defRPr/>
            </a:pPr>
            <a:r>
              <a:rPr lang="zh-CN" altLang="en-US" sz="3733" b="1" spc="-167" dirty="0">
                <a:ln w="3175">
                  <a:noFill/>
                </a:ln>
                <a:solidFill>
                  <a:srgbClr val="132DAD"/>
                </a:solidFill>
                <a:latin typeface="黑体" panose="02010609060101010101" pitchFamily="2" charset="-122"/>
                <a:ea typeface="黑体" panose="02010609060101010101" pitchFamily="2" charset="-122"/>
                <a:cs typeface="+mj-cs"/>
              </a:rPr>
              <a:t>主要发达国家与中国对比</a:t>
            </a:r>
            <a:r>
              <a:rPr lang="zh-CN" altLang="en-US" sz="2667" b="1" spc="-167" dirty="0">
                <a:ln w="3175">
                  <a:noFill/>
                </a:ln>
                <a:solidFill>
                  <a:srgbClr val="132DAD"/>
                </a:solidFill>
                <a:latin typeface="黑体" panose="02010609060101010101" pitchFamily="2" charset="-122"/>
                <a:ea typeface="黑体" panose="02010609060101010101" pitchFamily="2" charset="-122"/>
                <a:cs typeface="+mj-cs"/>
              </a:rPr>
              <a:t>（机场数、铁路</a:t>
            </a:r>
            <a:r>
              <a:rPr lang="en-US" altLang="zh-CN" sz="2667" b="1" spc="-167" dirty="0">
                <a:ln w="3175">
                  <a:noFill/>
                </a:ln>
                <a:solidFill>
                  <a:srgbClr val="132DAD"/>
                </a:solidFill>
                <a:latin typeface="黑体" panose="02010609060101010101" pitchFamily="2" charset="-122"/>
                <a:ea typeface="黑体" panose="02010609060101010101" pitchFamily="2" charset="-122"/>
                <a:cs typeface="+mj-cs"/>
              </a:rPr>
              <a:t>/</a:t>
            </a:r>
            <a:r>
              <a:rPr lang="zh-CN" altLang="en-US" sz="2667" b="1" spc="-167" dirty="0">
                <a:ln w="3175">
                  <a:noFill/>
                </a:ln>
                <a:solidFill>
                  <a:srgbClr val="132DAD"/>
                </a:solidFill>
                <a:latin typeface="黑体" panose="02010609060101010101" pitchFamily="2" charset="-122"/>
                <a:ea typeface="黑体" panose="02010609060101010101" pitchFamily="2" charset="-122"/>
                <a:cs typeface="+mj-cs"/>
              </a:rPr>
              <a:t>高铁</a:t>
            </a:r>
            <a:r>
              <a:rPr lang="en-US" altLang="zh-CN" sz="2667" b="1" spc="-167" dirty="0">
                <a:ln w="3175">
                  <a:noFill/>
                </a:ln>
                <a:solidFill>
                  <a:srgbClr val="132DAD"/>
                </a:solidFill>
                <a:latin typeface="黑体" panose="02010609060101010101" pitchFamily="2" charset="-122"/>
                <a:ea typeface="黑体" panose="02010609060101010101" pitchFamily="2" charset="-122"/>
                <a:cs typeface="+mj-cs"/>
              </a:rPr>
              <a:t>/</a:t>
            </a:r>
            <a:r>
              <a:rPr lang="zh-CN" altLang="en-US" sz="2667" b="1" spc="-167" dirty="0">
                <a:ln w="3175">
                  <a:noFill/>
                </a:ln>
                <a:solidFill>
                  <a:srgbClr val="132DAD"/>
                </a:solidFill>
                <a:latin typeface="黑体" panose="02010609060101010101" pitchFamily="2" charset="-122"/>
                <a:ea typeface="黑体" panose="02010609060101010101" pitchFamily="2" charset="-122"/>
                <a:cs typeface="+mj-cs"/>
              </a:rPr>
              <a:t>高速公路里程数）</a:t>
            </a:r>
            <a:endParaRPr lang="zh-CN" altLang="en-US" sz="3733" b="1" spc="-167" dirty="0">
              <a:ln w="3175">
                <a:noFill/>
              </a:ln>
              <a:solidFill>
                <a:srgbClr val="132DAD"/>
              </a:solidFill>
              <a:latin typeface="黑体" panose="02010609060101010101" pitchFamily="2" charset="-122"/>
              <a:ea typeface="黑体" panose="02010609060101010101" pitchFamily="2" charset="-122"/>
              <a:cs typeface="+mj-cs"/>
            </a:endParaRPr>
          </a:p>
        </p:txBody>
      </p:sp>
      <p:graphicFrame>
        <p:nvGraphicFramePr>
          <p:cNvPr id="4" name="表格 3"/>
          <p:cNvGraphicFramePr>
            <a:graphicFrameLocks noGrp="1"/>
          </p:cNvGraphicFramePr>
          <p:nvPr>
            <p:extLst/>
          </p:nvPr>
        </p:nvGraphicFramePr>
        <p:xfrm>
          <a:off x="285710" y="967136"/>
          <a:ext cx="11617289" cy="5205066"/>
        </p:xfrm>
        <a:graphic>
          <a:graphicData uri="http://schemas.openxmlformats.org/drawingml/2006/table">
            <a:tbl>
              <a:tblPr/>
              <a:tblGrid>
                <a:gridCol w="1632181">
                  <a:extLst>
                    <a:ext uri="{9D8B030D-6E8A-4147-A177-3AD203B41FA5}">
                      <a16:colId xmlns="" xmlns:a16="http://schemas.microsoft.com/office/drawing/2014/main" val="20000"/>
                    </a:ext>
                  </a:extLst>
                </a:gridCol>
                <a:gridCol w="3264363">
                  <a:extLst>
                    <a:ext uri="{9D8B030D-6E8A-4147-A177-3AD203B41FA5}">
                      <a16:colId xmlns="" xmlns:a16="http://schemas.microsoft.com/office/drawing/2014/main" val="20001"/>
                    </a:ext>
                  </a:extLst>
                </a:gridCol>
                <a:gridCol w="2100456">
                  <a:extLst>
                    <a:ext uri="{9D8B030D-6E8A-4147-A177-3AD203B41FA5}">
                      <a16:colId xmlns="" xmlns:a16="http://schemas.microsoft.com/office/drawing/2014/main" val="20002"/>
                    </a:ext>
                  </a:extLst>
                </a:gridCol>
                <a:gridCol w="2220024">
                  <a:extLst>
                    <a:ext uri="{9D8B030D-6E8A-4147-A177-3AD203B41FA5}">
                      <a16:colId xmlns="" xmlns:a16="http://schemas.microsoft.com/office/drawing/2014/main" val="20003"/>
                    </a:ext>
                  </a:extLst>
                </a:gridCol>
                <a:gridCol w="2400265">
                  <a:extLst>
                    <a:ext uri="{9D8B030D-6E8A-4147-A177-3AD203B41FA5}">
                      <a16:colId xmlns="" xmlns:a16="http://schemas.microsoft.com/office/drawing/2014/main" val="20004"/>
                    </a:ext>
                  </a:extLst>
                </a:gridCol>
              </a:tblGrid>
              <a:tr h="777240">
                <a:tc rowSpan="2">
                  <a:txBody>
                    <a:bodyPr/>
                    <a:lstStyle/>
                    <a:p>
                      <a:pPr algn="ctr" fontAlgn="ctr"/>
                      <a:r>
                        <a:rPr lang="zh-CN" altLang="en-US" sz="1900" b="0" i="0" u="none" strike="noStrike" dirty="0">
                          <a:solidFill>
                            <a:srgbClr val="000000"/>
                          </a:solidFill>
                          <a:latin typeface="宋体" panose="02010600030101010101" pitchFamily="2" charset="-122"/>
                        </a:rPr>
                        <a:t>国家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dirty="0">
                          <a:solidFill>
                            <a:srgbClr val="000000"/>
                          </a:solidFill>
                          <a:latin typeface="宋体" panose="02010600030101010101" pitchFamily="2" charset="-122"/>
                        </a:rPr>
                        <a:t>机场数</a:t>
                      </a:r>
                      <a:r>
                        <a:rPr lang="en-US" altLang="zh-CN" sz="1900" b="1" i="0" u="none" strike="noStrike" dirty="0">
                          <a:solidFill>
                            <a:srgbClr val="000000"/>
                          </a:solidFill>
                          <a:latin typeface="宋体" panose="02010600030101010101" pitchFamily="2" charset="-122"/>
                        </a:rPr>
                        <a:t>(</a:t>
                      </a:r>
                      <a:r>
                        <a:rPr lang="zh-CN" altLang="en-US" sz="1900" b="1" i="0" u="none" strike="noStrike" dirty="0">
                          <a:solidFill>
                            <a:srgbClr val="000000"/>
                          </a:solidFill>
                          <a:latin typeface="宋体" panose="02010600030101010101" pitchFamily="2" charset="-122"/>
                        </a:rPr>
                        <a:t>含军用</a:t>
                      </a:r>
                      <a:r>
                        <a:rPr lang="en-US" altLang="zh-CN" sz="1900" b="1" i="0" u="none" strike="noStrike" dirty="0">
                          <a:solidFill>
                            <a:srgbClr val="000000"/>
                          </a:solidFill>
                          <a:latin typeface="宋体" panose="02010600030101010101" pitchFamily="2" charset="-122"/>
                        </a:rPr>
                        <a:t>)                        </a:t>
                      </a:r>
                      <a:r>
                        <a:rPr lang="zh-CN" altLang="en-US" sz="1600" b="1" i="0" u="none" strike="noStrike" dirty="0">
                          <a:solidFill>
                            <a:srgbClr val="000000"/>
                          </a:solidFill>
                          <a:latin typeface="宋体" panose="02010600030101010101" pitchFamily="2" charset="-122"/>
                        </a:rPr>
                        <a:t>（网络可查到的</a:t>
                      </a:r>
                      <a:r>
                        <a:rPr lang="en-US" altLang="zh-CN" sz="1600" b="1" i="0" u="none" strike="noStrike" dirty="0">
                          <a:solidFill>
                            <a:srgbClr val="000000"/>
                          </a:solidFill>
                          <a:latin typeface="宋体" panose="02010600030101010101" pitchFamily="2" charset="-122"/>
                        </a:rPr>
                        <a:t>2010</a:t>
                      </a:r>
                      <a:r>
                        <a:rPr lang="zh-CN" altLang="en-US" sz="1600" b="1" i="0" u="none" strike="noStrike" dirty="0">
                          <a:solidFill>
                            <a:srgbClr val="000000"/>
                          </a:solidFill>
                          <a:latin typeface="宋体" panose="02010600030101010101" pitchFamily="2" charset="-122"/>
                        </a:rPr>
                        <a:t>年数据）</a:t>
                      </a:r>
                      <a:endParaRPr lang="zh-CN" altLang="en-US" sz="19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dirty="0">
                          <a:solidFill>
                            <a:srgbClr val="000000"/>
                          </a:solidFill>
                          <a:latin typeface="宋体" panose="02010600030101010101" pitchFamily="2" charset="-122"/>
                        </a:rPr>
                        <a:t>铁路里程数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a:solidFill>
                            <a:srgbClr val="000000"/>
                          </a:solidFill>
                          <a:latin typeface="宋体" panose="02010600030101010101" pitchFamily="2" charset="-122"/>
                        </a:rPr>
                        <a:t>高铁里程数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a:solidFill>
                            <a:srgbClr val="000000"/>
                          </a:solidFill>
                          <a:latin typeface="宋体" panose="02010600030101010101" pitchFamily="2" charset="-122"/>
                        </a:rPr>
                        <a:t>高速公路里程数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89991">
                <a:tc vMerge="1">
                  <a:txBody>
                    <a:bodyPr/>
                    <a:lstStyle/>
                    <a:p>
                      <a:endParaRPr lang="zh-CN"/>
                    </a:p>
                  </a:txBody>
                  <a:tcPr/>
                </a:tc>
                <a:tc>
                  <a:txBody>
                    <a:bodyPr/>
                    <a:lstStyle/>
                    <a:p>
                      <a:pPr algn="ctr" fontAlgn="ctr"/>
                      <a:r>
                        <a:rPr lang="zh-CN" altLang="en-US" sz="1900" b="0" i="0" u="none" strike="noStrike">
                          <a:solidFill>
                            <a:srgbClr val="000000"/>
                          </a:solidFill>
                          <a:latin typeface="宋体" panose="02010600030101010101" pitchFamily="2" charset="-122"/>
                        </a:rPr>
                        <a:t>（单位：座）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宋体" panose="02010600030101010101" pitchFamily="2" charset="-122"/>
                        </a:rPr>
                        <a:t>（单位：公里）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900" b="0" i="0" u="none" strike="noStrike">
                          <a:solidFill>
                            <a:srgbClr val="000000"/>
                          </a:solidFill>
                          <a:latin typeface="宋体" panose="02010600030101010101" pitchFamily="2" charset="-122"/>
                        </a:rPr>
                        <a:t>（单位：公里）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宋体" panose="02010600030101010101" pitchFamily="2" charset="-122"/>
                        </a:rPr>
                        <a:t>（单位：公里）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89991">
                <a:tc>
                  <a:txBody>
                    <a:bodyPr/>
                    <a:lstStyle/>
                    <a:p>
                      <a:pPr algn="ctr" fontAlgn="ctr"/>
                      <a:r>
                        <a:rPr lang="zh-CN" altLang="en-US" sz="1900" b="1" i="0" u="none" strike="noStrike">
                          <a:solidFill>
                            <a:srgbClr val="000000"/>
                          </a:solidFill>
                          <a:latin typeface="宋体" panose="02010600030101010101" pitchFamily="2" charset="-122"/>
                        </a:rPr>
                        <a:t>美国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1.5</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26.04</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dirty="0">
                          <a:solidFill>
                            <a:srgbClr val="0B44B5"/>
                          </a:solidFill>
                          <a:latin typeface="宋体" panose="02010600030101010101" pitchFamily="2" charset="-122"/>
                        </a:rPr>
                        <a:t>几乎为</a:t>
                      </a:r>
                      <a:r>
                        <a:rPr lang="en-US" altLang="zh-CN" sz="1900" b="1" i="0" u="none" strike="noStrike" dirty="0">
                          <a:solidFill>
                            <a:srgbClr val="0B44B5"/>
                          </a:solidFill>
                          <a:latin typeface="宋体" panose="02010600030101010101" pitchFamily="2"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a:solidFill>
                            <a:srgbClr val="000000"/>
                          </a:solidFill>
                          <a:latin typeface="宋体" panose="02010600030101010101" pitchFamily="2" charset="-122"/>
                        </a:rPr>
                        <a:t>10.3</a:t>
                      </a:r>
                      <a:r>
                        <a:rPr lang="zh-CN" altLang="en-US" sz="2100" b="1" i="0" u="none" strike="noStrike">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89991">
                <a:tc>
                  <a:txBody>
                    <a:bodyPr/>
                    <a:lstStyle/>
                    <a:p>
                      <a:pPr algn="ctr" fontAlgn="ctr"/>
                      <a:r>
                        <a:rPr lang="zh-CN" altLang="en-US" sz="1900" b="1" i="0" u="none" strike="noStrike">
                          <a:solidFill>
                            <a:srgbClr val="000000"/>
                          </a:solidFill>
                          <a:latin typeface="宋体" panose="02010600030101010101" pitchFamily="2" charset="-122"/>
                        </a:rPr>
                        <a:t>日本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a:solidFill>
                            <a:srgbClr val="000000"/>
                          </a:solidFill>
                          <a:latin typeface="宋体" panose="02010600030101010101" pitchFamily="2" charset="-122"/>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2.76</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a:solidFill>
                            <a:srgbClr val="000000"/>
                          </a:solidFill>
                          <a:latin typeface="宋体" panose="02010600030101010101" pitchFamily="2" charset="-122"/>
                        </a:rPr>
                        <a:t>1.15</a:t>
                      </a:r>
                      <a:r>
                        <a:rPr lang="zh-CN" altLang="en-US" sz="2100" b="1" i="0" u="none" strike="noStrike">
                          <a:solidFill>
                            <a:srgbClr val="000000"/>
                          </a:solidFill>
                          <a:latin typeface="宋体" panose="02010600030101010101" pitchFamily="2" charset="-122"/>
                        </a:rPr>
                        <a:t>万</a:t>
                      </a:r>
                      <a:endParaRPr lang="zh-CN" altLang="en-US" sz="21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89991">
                <a:tc>
                  <a:txBody>
                    <a:bodyPr/>
                    <a:lstStyle/>
                    <a:p>
                      <a:pPr algn="ctr" fontAlgn="ctr"/>
                      <a:r>
                        <a:rPr lang="zh-CN" altLang="en-US" sz="1900" b="1" i="0" u="none" strike="noStrike">
                          <a:solidFill>
                            <a:srgbClr val="000000"/>
                          </a:solidFill>
                          <a:latin typeface="宋体" panose="02010600030101010101" pitchFamily="2" charset="-122"/>
                        </a:rPr>
                        <a:t>英国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a:solidFill>
                            <a:srgbClr val="000000"/>
                          </a:solidFill>
                          <a:latin typeface="宋体" panose="02010600030101010101" pitchFamily="2" charset="-122"/>
                        </a:rPr>
                        <a:t>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1.77</a:t>
                      </a:r>
                      <a:r>
                        <a:rPr lang="zh-CN" altLang="en-US" sz="2100" b="1" i="0" u="none" strike="noStrike" dirty="0">
                          <a:solidFill>
                            <a:srgbClr val="2B2B2B"/>
                          </a:solidFill>
                          <a:latin typeface="宋体" panose="02010600030101010101" pitchFamily="2" charset="-122"/>
                        </a:rPr>
                        <a:t>万</a:t>
                      </a:r>
                      <a:endParaRPr lang="zh-CN" altLang="en-US" sz="21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0.39</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89991">
                <a:tc>
                  <a:txBody>
                    <a:bodyPr/>
                    <a:lstStyle/>
                    <a:p>
                      <a:pPr algn="ctr" fontAlgn="ctr"/>
                      <a:r>
                        <a:rPr lang="zh-CN" altLang="en-US" sz="1900" b="1" i="0" u="none" strike="noStrike">
                          <a:solidFill>
                            <a:srgbClr val="000000"/>
                          </a:solidFill>
                          <a:latin typeface="宋体" panose="02010600030101010101" pitchFamily="2" charset="-122"/>
                        </a:rPr>
                        <a:t>德国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a:solidFill>
                            <a:srgbClr val="000000"/>
                          </a:solidFill>
                          <a:latin typeface="宋体" panose="02010600030101010101" pitchFamily="2" charset="-122"/>
                        </a:rPr>
                        <a:t>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4.82</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1.3</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68680">
                <a:tc>
                  <a:txBody>
                    <a:bodyPr/>
                    <a:lstStyle/>
                    <a:p>
                      <a:pPr algn="ctr" fontAlgn="ctr"/>
                      <a:r>
                        <a:rPr lang="zh-CN" altLang="en-US" sz="1900" b="1" i="0" u="none" strike="noStrike" dirty="0">
                          <a:solidFill>
                            <a:srgbClr val="000000"/>
                          </a:solidFill>
                          <a:latin typeface="宋体" panose="02010600030101010101" pitchFamily="2" charset="-122"/>
                        </a:rPr>
                        <a:t>俄罗斯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13.9</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dirty="0">
                          <a:solidFill>
                            <a:srgbClr val="0B44B5"/>
                          </a:solidFill>
                          <a:latin typeface="宋体" panose="02010600030101010101" pitchFamily="2" charset="-122"/>
                        </a:rPr>
                        <a:t>目前为</a:t>
                      </a:r>
                      <a:r>
                        <a:rPr lang="en-US" altLang="zh-CN" sz="1900" b="1" i="0" u="none" strike="noStrike" dirty="0">
                          <a:solidFill>
                            <a:srgbClr val="0B44B5"/>
                          </a:solidFill>
                          <a:latin typeface="宋体" panose="02010600030101010101" pitchFamily="2" charset="-122"/>
                        </a:rPr>
                        <a:t>0</a:t>
                      </a:r>
                      <a:r>
                        <a:rPr lang="zh-CN" altLang="en-US" sz="1900" b="1" i="0" u="none" strike="noStrike" dirty="0">
                          <a:solidFill>
                            <a:srgbClr val="0B44B5"/>
                          </a:solidFill>
                          <a:latin typeface="宋体" panose="02010600030101010101" pitchFamily="2" charset="-122"/>
                        </a:rPr>
                        <a:t>，第一条高铁将由中国建造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0.45</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89991">
                <a:tc>
                  <a:txBody>
                    <a:bodyPr/>
                    <a:lstStyle/>
                    <a:p>
                      <a:pPr algn="ctr" fontAlgn="ctr"/>
                      <a:r>
                        <a:rPr lang="zh-CN" altLang="en-US" sz="1900" b="1" i="0" u="none" strike="noStrike">
                          <a:solidFill>
                            <a:srgbClr val="000000"/>
                          </a:solidFill>
                          <a:latin typeface="宋体" panose="02010600030101010101" pitchFamily="2" charset="-122"/>
                        </a:rPr>
                        <a:t>中国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12.4</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2.5</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13.1</a:t>
                      </a:r>
                      <a:r>
                        <a:rPr lang="zh-CN" altLang="en-US" sz="2100" b="1" i="0" u="none" strike="noStrike" dirty="0">
                          <a:solidFill>
                            <a:srgbClr val="000000"/>
                          </a:solidFill>
                          <a:latin typeface="宋体" panose="02010600030101010101" pitchFamily="2" charset="-122"/>
                        </a:rPr>
                        <a:t>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219200">
                <a:tc>
                  <a:txBody>
                    <a:bodyPr/>
                    <a:lstStyle/>
                    <a:p>
                      <a:pPr algn="ctr" fontAlgn="ctr"/>
                      <a:r>
                        <a:rPr lang="zh-CN" altLang="en-US" sz="1900" b="0" i="0" u="none" strike="noStrike">
                          <a:solidFill>
                            <a:srgbClr val="000000"/>
                          </a:solidFill>
                          <a:latin typeface="宋体" panose="02010600030101010101" pitchFamily="2" charset="-122"/>
                        </a:rPr>
                        <a:t>备注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a:solidFill>
                            <a:srgbClr val="000000"/>
                          </a:solidFill>
                          <a:latin typeface="宋体" panose="02010600030101010101" pitchFamily="2" charset="-122"/>
                        </a:rPr>
                        <a:t>2014</a:t>
                      </a:r>
                      <a:r>
                        <a:rPr lang="zh-CN" altLang="en-US" sz="1600" b="0" i="0" u="none" strike="noStrike" dirty="0">
                          <a:solidFill>
                            <a:srgbClr val="000000"/>
                          </a:solidFill>
                          <a:latin typeface="宋体" panose="02010600030101010101" pitchFamily="2" charset="-122"/>
                        </a:rPr>
                        <a:t>年数据，我国拥有民用机场</a:t>
                      </a:r>
                      <a:r>
                        <a:rPr lang="en-US" altLang="zh-CN" sz="1600" b="0" i="0" u="none" strike="noStrike" dirty="0">
                          <a:solidFill>
                            <a:srgbClr val="000000"/>
                          </a:solidFill>
                          <a:latin typeface="宋体" panose="02010600030101010101" pitchFamily="2" charset="-122"/>
                        </a:rPr>
                        <a:t>180</a:t>
                      </a:r>
                      <a:r>
                        <a:rPr lang="zh-CN" altLang="en-US" sz="1600" b="0" i="0" u="none" strike="noStrike" dirty="0">
                          <a:solidFill>
                            <a:srgbClr val="000000"/>
                          </a:solidFill>
                          <a:latin typeface="宋体" panose="02010600030101010101" pitchFamily="2" charset="-122"/>
                        </a:rPr>
                        <a:t>座，美国民用机场数量是中国的</a:t>
                      </a:r>
                      <a:r>
                        <a:rPr lang="en-US" altLang="zh-CN" sz="1600" b="0" i="0" u="none" strike="noStrike" dirty="0">
                          <a:solidFill>
                            <a:srgbClr val="000000"/>
                          </a:solidFill>
                          <a:latin typeface="宋体" panose="02010600030101010101" pitchFamily="2" charset="-122"/>
                        </a:rPr>
                        <a:t>94</a:t>
                      </a:r>
                      <a:r>
                        <a:rPr lang="zh-CN" altLang="en-US" sz="1600" b="0" i="0" u="none" strike="noStrike" dirty="0">
                          <a:solidFill>
                            <a:srgbClr val="000000"/>
                          </a:solidFill>
                          <a:latin typeface="宋体" panose="02010600030101010101" pitchFamily="2" charset="-122"/>
                        </a:rPr>
                        <a:t>倍，飞机数量是中国的</a:t>
                      </a:r>
                      <a:r>
                        <a:rPr lang="en-US" altLang="zh-CN" sz="1600" b="0" i="0" u="none" strike="noStrike" dirty="0">
                          <a:solidFill>
                            <a:srgbClr val="000000"/>
                          </a:solidFill>
                          <a:latin typeface="宋体" panose="02010600030101010101" pitchFamily="2" charset="-122"/>
                        </a:rPr>
                        <a:t>114</a:t>
                      </a:r>
                      <a:r>
                        <a:rPr lang="zh-CN" altLang="en-US" sz="1600" b="0" i="0" u="none" strike="noStrike" dirty="0">
                          <a:solidFill>
                            <a:srgbClr val="000000"/>
                          </a:solidFill>
                          <a:latin typeface="宋体" panose="02010600030101010101" pitchFamily="2" charset="-122"/>
                        </a:rPr>
                        <a:t>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a:solidFill>
                            <a:srgbClr val="000000"/>
                          </a:solidFill>
                          <a:latin typeface="宋体" panose="02010600030101010101" pitchFamily="2" charset="-122"/>
                        </a:rPr>
                        <a:t>1825</a:t>
                      </a:r>
                      <a:r>
                        <a:rPr lang="zh-CN" altLang="en-US" sz="1600" b="0" i="0" u="none" strike="noStrike" dirty="0">
                          <a:solidFill>
                            <a:srgbClr val="000000"/>
                          </a:solidFill>
                          <a:latin typeface="宋体" panose="02010600030101010101" pitchFamily="2" charset="-122"/>
                        </a:rPr>
                        <a:t>年英国修建了世界第一条铁路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a:solidFill>
                            <a:srgbClr val="000000"/>
                          </a:solidFill>
                          <a:latin typeface="宋体" panose="02010600030101010101" pitchFamily="2" charset="-122"/>
                        </a:rPr>
                        <a:t>1964</a:t>
                      </a:r>
                      <a:r>
                        <a:rPr lang="zh-CN" altLang="en-US" sz="1600" b="0" i="0" u="none" strike="noStrike">
                          <a:solidFill>
                            <a:srgbClr val="000000"/>
                          </a:solidFill>
                          <a:latin typeface="宋体" panose="02010600030101010101" pitchFamily="2" charset="-122"/>
                        </a:rPr>
                        <a:t>年日本开通世界第一条高铁（东海道新干线）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到</a:t>
                      </a:r>
                      <a:r>
                        <a:rPr lang="en-US" altLang="zh-CN" sz="1600" b="0" i="0" u="none" strike="noStrike" dirty="0">
                          <a:solidFill>
                            <a:srgbClr val="000000"/>
                          </a:solidFill>
                          <a:latin typeface="宋体" panose="02010600030101010101" pitchFamily="2" charset="-122"/>
                        </a:rPr>
                        <a:t>2014</a:t>
                      </a:r>
                      <a:r>
                        <a:rPr lang="zh-CN" altLang="en-US" sz="1600" b="0" i="0" u="none" strike="noStrike" dirty="0">
                          <a:solidFill>
                            <a:srgbClr val="000000"/>
                          </a:solidFill>
                          <a:latin typeface="宋体" panose="02010600030101010101" pitchFamily="2" charset="-122"/>
                        </a:rPr>
                        <a:t>年底，中国高速公路通车总里程达到</a:t>
                      </a:r>
                      <a:r>
                        <a:rPr lang="en-US" altLang="zh-CN" sz="1600" b="0" i="0" u="none" strike="noStrike" dirty="0">
                          <a:solidFill>
                            <a:srgbClr val="000000"/>
                          </a:solidFill>
                          <a:latin typeface="宋体" panose="02010600030101010101" pitchFamily="2" charset="-122"/>
                        </a:rPr>
                        <a:t>11.2</a:t>
                      </a:r>
                      <a:r>
                        <a:rPr lang="zh-CN" altLang="en-US" sz="1600" b="0" i="0" u="none" strike="noStrike" dirty="0">
                          <a:solidFill>
                            <a:srgbClr val="000000"/>
                          </a:solidFill>
                          <a:latin typeface="宋体" panose="02010600030101010101" pitchFamily="2" charset="-122"/>
                        </a:rPr>
                        <a:t>万公里，超过美国居于世界第一。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5" name="灯片编号占位符 5">
            <a:extLst>
              <a:ext uri="{FF2B5EF4-FFF2-40B4-BE49-F238E27FC236}">
                <a16:creationId xmlns="" xmlns:a16="http://schemas.microsoft.com/office/drawing/2014/main" id="{426B4900-4B1F-4F3B-B6E7-085A2EE2D14A}"/>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15</a:t>
            </a:fld>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1"/>
          <p:cNvSpPr txBox="1"/>
          <p:nvPr/>
        </p:nvSpPr>
        <p:spPr>
          <a:xfrm>
            <a:off x="476211" y="381000"/>
            <a:ext cx="11334829" cy="857256"/>
          </a:xfrm>
          <a:prstGeom prst="rect">
            <a:avLst/>
          </a:prstGeom>
        </p:spPr>
        <p:txBody>
          <a:bodyPr>
            <a:normAutofit fontScale="97500"/>
          </a:bodyPr>
          <a:lstStyle/>
          <a:p>
            <a:pPr defTabSz="1216630" eaLnBrk="0" fontAlgn="base" hangingPunct="0">
              <a:lnSpc>
                <a:spcPct val="90000"/>
              </a:lnSpc>
              <a:spcBef>
                <a:spcPct val="0"/>
              </a:spcBef>
              <a:spcAft>
                <a:spcPct val="0"/>
              </a:spcAft>
              <a:defRPr/>
            </a:pPr>
            <a:r>
              <a:rPr lang="zh-CN" altLang="en-US" sz="4800" b="1" spc="-167" dirty="0">
                <a:ln w="3175">
                  <a:noFill/>
                </a:ln>
                <a:solidFill>
                  <a:srgbClr val="132DAD"/>
                </a:solidFill>
                <a:latin typeface="黑体" panose="02010609060101010101" pitchFamily="2" charset="-122"/>
                <a:ea typeface="黑体" panose="02010609060101010101" pitchFamily="2" charset="-122"/>
                <a:cs typeface="+mj-cs"/>
              </a:rPr>
              <a:t>城市发展情况对比（人口数、地铁里程数）</a:t>
            </a:r>
          </a:p>
        </p:txBody>
      </p:sp>
      <p:graphicFrame>
        <p:nvGraphicFramePr>
          <p:cNvPr id="4" name="表格 3"/>
          <p:cNvGraphicFramePr>
            <a:graphicFrameLocks noGrp="1"/>
          </p:cNvGraphicFramePr>
          <p:nvPr>
            <p:extLst/>
          </p:nvPr>
        </p:nvGraphicFramePr>
        <p:xfrm>
          <a:off x="571462" y="1600201"/>
          <a:ext cx="11137237" cy="4203933"/>
        </p:xfrm>
        <a:graphic>
          <a:graphicData uri="http://schemas.openxmlformats.org/drawingml/2006/table">
            <a:tbl>
              <a:tblPr/>
              <a:tblGrid>
                <a:gridCol w="2107045">
                  <a:extLst>
                    <a:ext uri="{9D8B030D-6E8A-4147-A177-3AD203B41FA5}">
                      <a16:colId xmlns="" xmlns:a16="http://schemas.microsoft.com/office/drawing/2014/main" val="20000"/>
                    </a:ext>
                  </a:extLst>
                </a:gridCol>
                <a:gridCol w="2618755">
                  <a:extLst>
                    <a:ext uri="{9D8B030D-6E8A-4147-A177-3AD203B41FA5}">
                      <a16:colId xmlns="" xmlns:a16="http://schemas.microsoft.com/office/drawing/2014/main" val="20001"/>
                    </a:ext>
                  </a:extLst>
                </a:gridCol>
                <a:gridCol w="3521776">
                  <a:extLst>
                    <a:ext uri="{9D8B030D-6E8A-4147-A177-3AD203B41FA5}">
                      <a16:colId xmlns="" xmlns:a16="http://schemas.microsoft.com/office/drawing/2014/main" val="20002"/>
                    </a:ext>
                  </a:extLst>
                </a:gridCol>
                <a:gridCol w="2889661">
                  <a:extLst>
                    <a:ext uri="{9D8B030D-6E8A-4147-A177-3AD203B41FA5}">
                      <a16:colId xmlns="" xmlns:a16="http://schemas.microsoft.com/office/drawing/2014/main" val="20003"/>
                    </a:ext>
                  </a:extLst>
                </a:gridCol>
              </a:tblGrid>
              <a:tr h="574899">
                <a:tc rowSpan="2">
                  <a:txBody>
                    <a:bodyPr/>
                    <a:lstStyle/>
                    <a:p>
                      <a:pPr algn="ctr" fontAlgn="ctr"/>
                      <a:r>
                        <a:rPr lang="zh-CN" altLang="en-US" sz="2100" b="0" i="0" u="none" strike="noStrike" dirty="0">
                          <a:solidFill>
                            <a:srgbClr val="000000"/>
                          </a:solidFill>
                          <a:latin typeface="宋体" panose="02010600030101010101" pitchFamily="2" charset="-122"/>
                        </a:rPr>
                        <a:t>城市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100" b="1" i="0" u="none" strike="noStrike">
                          <a:solidFill>
                            <a:srgbClr val="000000"/>
                          </a:solidFill>
                          <a:latin typeface="宋体" panose="02010600030101010101" pitchFamily="2" charset="-122"/>
                        </a:rPr>
                        <a:t>人口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100" b="1" i="0" u="none" strike="noStrike" dirty="0">
                          <a:solidFill>
                            <a:srgbClr val="000000"/>
                          </a:solidFill>
                          <a:latin typeface="宋体" panose="02010600030101010101" pitchFamily="2" charset="-122"/>
                        </a:rPr>
                        <a:t>地铁里程数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2100" b="1" i="0" u="none" strike="noStrike">
                          <a:solidFill>
                            <a:srgbClr val="000000"/>
                          </a:solidFill>
                          <a:latin typeface="宋体" panose="02010600030101010101" pitchFamily="2" charset="-122"/>
                        </a:rPr>
                        <a:t>备注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56537">
                <a:tc vMerge="1">
                  <a:txBody>
                    <a:bodyPr/>
                    <a:lstStyle/>
                    <a:p>
                      <a:endParaRPr lang="zh-CN"/>
                    </a:p>
                  </a:txBody>
                  <a:tcPr/>
                </a:tc>
                <a:tc>
                  <a:txBody>
                    <a:bodyPr/>
                    <a:lstStyle/>
                    <a:p>
                      <a:pPr algn="ctr" fontAlgn="ctr"/>
                      <a:r>
                        <a:rPr lang="zh-CN" altLang="en-US" sz="2100" b="0" i="0" u="none" strike="noStrike">
                          <a:solidFill>
                            <a:srgbClr val="000000"/>
                          </a:solidFill>
                          <a:latin typeface="宋体" panose="02010600030101010101" pitchFamily="2" charset="-122"/>
                        </a:rPr>
                        <a:t>（单位：万人）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100" b="0" i="0" u="none" strike="noStrike">
                          <a:solidFill>
                            <a:srgbClr val="000000"/>
                          </a:solidFill>
                          <a:latin typeface="宋体" panose="02010600030101010101" pitchFamily="2" charset="-122"/>
                        </a:rPr>
                        <a:t>（单位：公里）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 xmlns:a16="http://schemas.microsoft.com/office/drawing/2014/main" val="10001"/>
                  </a:ext>
                </a:extLst>
              </a:tr>
              <a:tr h="1447800">
                <a:tc>
                  <a:txBody>
                    <a:bodyPr/>
                    <a:lstStyle/>
                    <a:p>
                      <a:pPr algn="ctr" fontAlgn="ctr"/>
                      <a:r>
                        <a:rPr lang="zh-CN" altLang="en-US" sz="2100" b="1" i="0" u="none" strike="noStrike" dirty="0">
                          <a:solidFill>
                            <a:srgbClr val="000000"/>
                          </a:solidFill>
                          <a:latin typeface="宋体" panose="02010600030101010101" pitchFamily="2" charset="-122"/>
                        </a:rPr>
                        <a:t>伦敦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900" b="0" i="0" u="none" strike="noStrike">
                          <a:solidFill>
                            <a:srgbClr val="000000"/>
                          </a:solidFill>
                          <a:latin typeface="宋体" panose="02010600030101010101" pitchFamily="2" charset="-122"/>
                        </a:rPr>
                        <a:t>英国伦敦于</a:t>
                      </a:r>
                      <a:r>
                        <a:rPr lang="en-US" altLang="zh-CN" sz="1900" b="0" i="0" u="none" strike="noStrike">
                          <a:solidFill>
                            <a:srgbClr val="000000"/>
                          </a:solidFill>
                          <a:latin typeface="宋体" panose="02010600030101010101" pitchFamily="2" charset="-122"/>
                        </a:rPr>
                        <a:t>1856</a:t>
                      </a:r>
                      <a:r>
                        <a:rPr lang="zh-CN" altLang="en-US" sz="1900" b="0" i="0" u="none" strike="noStrike">
                          <a:solidFill>
                            <a:srgbClr val="000000"/>
                          </a:solidFill>
                          <a:latin typeface="宋体" panose="02010600030101010101" pitchFamily="2" charset="-122"/>
                        </a:rPr>
                        <a:t>年开始修建地下铁，</a:t>
                      </a:r>
                      <a:r>
                        <a:rPr lang="en-US" altLang="zh-CN" sz="1900" b="0" i="0" u="none" strike="noStrike">
                          <a:solidFill>
                            <a:srgbClr val="000000"/>
                          </a:solidFill>
                          <a:latin typeface="宋体" panose="02010600030101010101" pitchFamily="2" charset="-122"/>
                        </a:rPr>
                        <a:t>1863</a:t>
                      </a:r>
                      <a:r>
                        <a:rPr lang="zh-CN" altLang="en-US" sz="1900" b="0" i="0" u="none" strike="noStrike">
                          <a:solidFill>
                            <a:srgbClr val="000000"/>
                          </a:solidFill>
                          <a:latin typeface="宋体" panose="02010600030101010101" pitchFamily="2" charset="-122"/>
                        </a:rPr>
                        <a:t>年</a:t>
                      </a:r>
                      <a:r>
                        <a:rPr lang="en-US" altLang="zh-CN" sz="1900" b="0" i="0" u="none" strike="noStrike">
                          <a:solidFill>
                            <a:srgbClr val="000000"/>
                          </a:solidFill>
                          <a:latin typeface="宋体" panose="02010600030101010101" pitchFamily="2" charset="-122"/>
                        </a:rPr>
                        <a:t>1</a:t>
                      </a:r>
                      <a:r>
                        <a:rPr lang="zh-CN" altLang="en-US" sz="1900" b="0" i="0" u="none" strike="noStrike">
                          <a:solidFill>
                            <a:srgbClr val="000000"/>
                          </a:solidFill>
                          <a:latin typeface="宋体" panose="02010600030101010101" pitchFamily="2" charset="-122"/>
                        </a:rPr>
                        <a:t>月</a:t>
                      </a:r>
                      <a:r>
                        <a:rPr lang="en-US" altLang="zh-CN" sz="1900" b="0" i="0" u="none" strike="noStrike">
                          <a:solidFill>
                            <a:srgbClr val="000000"/>
                          </a:solidFill>
                          <a:latin typeface="宋体" panose="02010600030101010101" pitchFamily="2" charset="-122"/>
                        </a:rPr>
                        <a:t>10</a:t>
                      </a:r>
                      <a:r>
                        <a:rPr lang="zh-CN" altLang="en-US" sz="1900" b="0" i="0" u="none" strike="noStrike">
                          <a:solidFill>
                            <a:srgbClr val="000000"/>
                          </a:solidFill>
                          <a:latin typeface="宋体" panose="02010600030101010101" pitchFamily="2" charset="-122"/>
                        </a:rPr>
                        <a:t>日世界上第一条地铁</a:t>
                      </a:r>
                      <a:r>
                        <a:rPr lang="en-US" altLang="zh-CN" sz="1900" b="0" i="0" u="none" strike="noStrike">
                          <a:solidFill>
                            <a:srgbClr val="000000"/>
                          </a:solidFill>
                          <a:latin typeface="宋体" panose="02010600030101010101" pitchFamily="2" charset="-122"/>
                        </a:rPr>
                        <a:t>——</a:t>
                      </a:r>
                      <a:r>
                        <a:rPr lang="zh-CN" altLang="en-US" sz="1900" b="0" i="0" u="none" strike="noStrike">
                          <a:solidFill>
                            <a:srgbClr val="000000"/>
                          </a:solidFill>
                          <a:latin typeface="宋体" panose="02010600030101010101" pitchFamily="2" charset="-122"/>
                        </a:rPr>
                        <a:t>伦敦地铁运行。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4899">
                <a:tc>
                  <a:txBody>
                    <a:bodyPr/>
                    <a:lstStyle/>
                    <a:p>
                      <a:pPr algn="ctr" fontAlgn="ctr"/>
                      <a:r>
                        <a:rPr lang="zh-CN" altLang="en-US" sz="2100" b="1" i="0" u="none" strike="noStrike" dirty="0">
                          <a:solidFill>
                            <a:srgbClr val="000000"/>
                          </a:solidFill>
                          <a:latin typeface="宋体" panose="02010600030101010101" pitchFamily="2" charset="-122"/>
                        </a:rPr>
                        <a:t>上海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0" i="0" u="none" strike="noStrike">
                          <a:solidFill>
                            <a:srgbClr val="000000"/>
                          </a:solidFill>
                          <a:latin typeface="宋体" panose="02010600030101010101" pitchFamily="2"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74899">
                <a:tc>
                  <a:txBody>
                    <a:bodyPr/>
                    <a:lstStyle/>
                    <a:p>
                      <a:pPr algn="ctr" fontAlgn="ctr"/>
                      <a:r>
                        <a:rPr lang="zh-CN" altLang="en-US" sz="2100" b="1" i="0" u="none" strike="noStrike" dirty="0">
                          <a:solidFill>
                            <a:srgbClr val="000000"/>
                          </a:solidFill>
                          <a:latin typeface="宋体" panose="02010600030101010101" pitchFamily="2" charset="-122"/>
                        </a:rPr>
                        <a:t>北京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0" i="0" u="none" strike="noStrike">
                          <a:solidFill>
                            <a:srgbClr val="000000"/>
                          </a:solidFill>
                          <a:latin typeface="宋体" panose="02010600030101010101" pitchFamily="2"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74899">
                <a:tc>
                  <a:txBody>
                    <a:bodyPr/>
                    <a:lstStyle/>
                    <a:p>
                      <a:pPr algn="ctr" fontAlgn="ctr"/>
                      <a:r>
                        <a:rPr lang="zh-CN" altLang="en-US" sz="2100" b="1" i="0" u="none" strike="noStrike" dirty="0">
                          <a:solidFill>
                            <a:srgbClr val="000000"/>
                          </a:solidFill>
                          <a:latin typeface="宋体" panose="02010600030101010101" pitchFamily="2" charset="-122"/>
                        </a:rPr>
                        <a:t>南京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1" i="0" u="none" strike="noStrike" dirty="0">
                          <a:solidFill>
                            <a:srgbClr val="000000"/>
                          </a:solidFill>
                          <a:latin typeface="宋体" panose="02010600030101010101" pitchFamily="2" charset="-122"/>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100" b="0" i="0" u="none" strike="noStrike" dirty="0">
                          <a:solidFill>
                            <a:srgbClr val="000000"/>
                          </a:solidFill>
                          <a:latin typeface="宋体" panose="02010600030101010101" pitchFamily="2"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灯片编号占位符 5">
            <a:extLst>
              <a:ext uri="{FF2B5EF4-FFF2-40B4-BE49-F238E27FC236}">
                <a16:creationId xmlns="" xmlns:a16="http://schemas.microsoft.com/office/drawing/2014/main" id="{E2E96A2F-EBED-4745-A10F-1A3F73B0046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16</a:t>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txBox="1"/>
          <p:nvPr/>
        </p:nvSpPr>
        <p:spPr>
          <a:xfrm>
            <a:off x="623392" y="571481"/>
            <a:ext cx="10972800" cy="4525963"/>
          </a:xfrm>
          <a:prstGeom prst="rect">
            <a:avLst/>
          </a:prstGeom>
        </p:spPr>
        <p:txBody>
          <a:bodyPr/>
          <a:lstStyle/>
          <a:p>
            <a:pPr marL="385224" indent="-385224" defTabSz="1216630" eaLnBrk="0" fontAlgn="base" hangingPunct="0">
              <a:lnSpc>
                <a:spcPct val="90000"/>
              </a:lnSpc>
              <a:spcBef>
                <a:spcPct val="20000"/>
              </a:spcBef>
              <a:spcAft>
                <a:spcPct val="0"/>
              </a:spcAft>
              <a:buFont typeface="Arial" panose="020B0604020202020204" pitchFamily="34" charset="0"/>
              <a:buChar char="•"/>
              <a:defRPr/>
            </a:pPr>
            <a:r>
              <a:rPr lang="zh-CN" altLang="en-US" sz="3067" dirty="0">
                <a:solidFill>
                  <a:srgbClr val="132DAD"/>
                </a:solidFill>
                <a:latin typeface="黑体" panose="02010609060101010101" pitchFamily="2" charset="-122"/>
                <a:ea typeface="黑体" panose="02010609060101010101" pitchFamily="2" charset="-122"/>
              </a:rPr>
              <a:t>人均</a:t>
            </a:r>
            <a:r>
              <a:rPr lang="en-US" altLang="zh-CN" sz="3067" dirty="0">
                <a:solidFill>
                  <a:srgbClr val="132DAD"/>
                </a:solidFill>
                <a:latin typeface="Arial" panose="020B0604020202020204" pitchFamily="34" charset="0"/>
              </a:rPr>
              <a:t>GDP</a:t>
            </a:r>
            <a:r>
              <a:rPr lang="zh-CN" altLang="en-US" sz="3067" dirty="0">
                <a:solidFill>
                  <a:srgbClr val="132DAD"/>
                </a:solidFill>
                <a:latin typeface="Arial" panose="020B0604020202020204" pitchFamily="34" charset="0"/>
              </a:rPr>
              <a:t>（</a:t>
            </a:r>
            <a:r>
              <a:rPr lang="en-US" altLang="zh-CN" sz="3067" dirty="0">
                <a:solidFill>
                  <a:srgbClr val="132DAD"/>
                </a:solidFill>
                <a:latin typeface="Arial" panose="020B0604020202020204" pitchFamily="34" charset="0"/>
              </a:rPr>
              <a:t>1992-2017</a:t>
            </a:r>
            <a:r>
              <a:rPr lang="zh-CN" altLang="en-US" sz="3067" dirty="0">
                <a:solidFill>
                  <a:srgbClr val="132DAD"/>
                </a:solidFill>
                <a:latin typeface="Arial" panose="020B0604020202020204" pitchFamily="34" charset="0"/>
              </a:rPr>
              <a:t>）</a:t>
            </a:r>
          </a:p>
        </p:txBody>
      </p:sp>
      <p:sp>
        <p:nvSpPr>
          <p:cNvPr id="4"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17</a:t>
            </a:fld>
            <a:endParaRPr lang="zh-CN" altLang="en-US" dirty="0"/>
          </a:p>
        </p:txBody>
      </p:sp>
      <p:sp>
        <p:nvSpPr>
          <p:cNvPr id="6" name="标题 1"/>
          <p:cNvSpPr txBox="1"/>
          <p:nvPr/>
        </p:nvSpPr>
        <p:spPr>
          <a:xfrm>
            <a:off x="9429773" y="285728"/>
            <a:ext cx="2381267" cy="5429288"/>
          </a:xfrm>
          <a:prstGeom prst="rect">
            <a:avLst/>
          </a:prstGeom>
        </p:spPr>
        <p:txBody>
          <a:bodyPr>
            <a:normAutofit fontScale="97500"/>
          </a:bodyPr>
          <a:lstStyle/>
          <a:p>
            <a:pPr defTabSz="1216630" eaLnBrk="0" fontAlgn="base" hangingPunct="0">
              <a:lnSpc>
                <a:spcPct val="90000"/>
              </a:lnSpc>
              <a:spcBef>
                <a:spcPct val="0"/>
              </a:spcBef>
              <a:spcAft>
                <a:spcPct val="0"/>
              </a:spcAft>
              <a:defRPr/>
            </a:pPr>
            <a:endParaRPr lang="zh-CN" altLang="en-US" sz="4800" b="1" spc="-167" dirty="0">
              <a:ln w="3175">
                <a:noFill/>
              </a:ln>
              <a:solidFill>
                <a:srgbClr val="132DAD"/>
              </a:solidFill>
              <a:latin typeface="黑体" panose="02010609060101010101" pitchFamily="2" charset="-122"/>
              <a:ea typeface="黑体" panose="02010609060101010101" pitchFamily="2" charset="-122"/>
              <a:cs typeface="+mj-cs"/>
            </a:endParaRPr>
          </a:p>
        </p:txBody>
      </p:sp>
      <p:pic>
        <p:nvPicPr>
          <p:cNvPr id="10" name="Picture 2" descr="C:\Users\qiulihua\Desktop\2016年\新建文件夹\267539543.jpg">
            <a:extLst>
              <a:ext uri="{FF2B5EF4-FFF2-40B4-BE49-F238E27FC236}">
                <a16:creationId xmlns="" xmlns:a16="http://schemas.microsoft.com/office/drawing/2014/main" id="{9AAED986-8FD5-456C-9417-092BA9E30D66}"/>
              </a:ext>
            </a:extLst>
          </p:cNvPr>
          <p:cNvPicPr>
            <a:picLocks noChangeAspect="1" noChangeArrowheads="1"/>
          </p:cNvPicPr>
          <p:nvPr/>
        </p:nvPicPr>
        <p:blipFill>
          <a:blip r:embed="rId2" cstate="print"/>
          <a:srcRect/>
          <a:stretch>
            <a:fillRect/>
          </a:stretch>
        </p:blipFill>
        <p:spPr bwMode="auto">
          <a:xfrm>
            <a:off x="1142967" y="1087798"/>
            <a:ext cx="9926816" cy="4912972"/>
          </a:xfrm>
          <a:prstGeom prst="rect">
            <a:avLst/>
          </a:prstGeom>
          <a:noFill/>
        </p:spPr>
      </p:pic>
      <p:grpSp>
        <p:nvGrpSpPr>
          <p:cNvPr id="3" name="组合 10">
            <a:extLst>
              <a:ext uri="{FF2B5EF4-FFF2-40B4-BE49-F238E27FC236}">
                <a16:creationId xmlns="" xmlns:a16="http://schemas.microsoft.com/office/drawing/2014/main" id="{1D515798-E26A-434D-8BFA-6BF5B7DC866E}"/>
              </a:ext>
            </a:extLst>
          </p:cNvPr>
          <p:cNvGrpSpPr/>
          <p:nvPr/>
        </p:nvGrpSpPr>
        <p:grpSpPr>
          <a:xfrm>
            <a:off x="10633246" y="1827527"/>
            <a:ext cx="666755" cy="3202946"/>
            <a:chOff x="7805734" y="1352549"/>
            <a:chExt cx="500066" cy="2402210"/>
          </a:xfrm>
        </p:grpSpPr>
        <p:sp>
          <p:nvSpPr>
            <p:cNvPr id="12" name="矩形 11">
              <a:extLst>
                <a:ext uri="{FF2B5EF4-FFF2-40B4-BE49-F238E27FC236}">
                  <a16:creationId xmlns="" xmlns:a16="http://schemas.microsoft.com/office/drawing/2014/main" id="{E0DA6535-041D-40E6-9893-D8ED20E0B4A1}"/>
                </a:ext>
              </a:extLst>
            </p:cNvPr>
            <p:cNvSpPr/>
            <p:nvPr/>
          </p:nvSpPr>
          <p:spPr>
            <a:xfrm flipH="1">
              <a:off x="8001000" y="1352549"/>
              <a:ext cx="108000" cy="21336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25">
              <a:extLst>
                <a:ext uri="{FF2B5EF4-FFF2-40B4-BE49-F238E27FC236}">
                  <a16:creationId xmlns="" xmlns:a16="http://schemas.microsoft.com/office/drawing/2014/main" id="{DA21B7B0-39C7-4B66-9B80-7C94C47428CE}"/>
                </a:ext>
              </a:extLst>
            </p:cNvPr>
            <p:cNvSpPr txBox="1"/>
            <p:nvPr/>
          </p:nvSpPr>
          <p:spPr>
            <a:xfrm>
              <a:off x="7805734" y="3562350"/>
              <a:ext cx="500066" cy="192409"/>
            </a:xfrm>
            <a:prstGeom prst="rect">
              <a:avLst/>
            </a:prstGeom>
            <a:noFill/>
          </p:spPr>
          <p:txBody>
            <a:bodyPr wrap="square" rtlCol="0">
              <a:spAutoFit/>
            </a:bodyPr>
            <a:lstStyle/>
            <a:p>
              <a:r>
                <a:rPr lang="en-US" altLang="zh-CN" sz="1067" dirty="0"/>
                <a:t>2016</a:t>
              </a:r>
              <a:endParaRPr lang="zh-CN" altLang="en-US" sz="1067" dirty="0"/>
            </a:p>
          </p:txBody>
        </p:sp>
      </p:grpSp>
      <p:grpSp>
        <p:nvGrpSpPr>
          <p:cNvPr id="7" name="组合 13">
            <a:extLst>
              <a:ext uri="{FF2B5EF4-FFF2-40B4-BE49-F238E27FC236}">
                <a16:creationId xmlns="" xmlns:a16="http://schemas.microsoft.com/office/drawing/2014/main" id="{3F1B9FD0-0D76-4C8F-9971-B2701688FE63}"/>
              </a:ext>
            </a:extLst>
          </p:cNvPr>
          <p:cNvGrpSpPr/>
          <p:nvPr/>
        </p:nvGrpSpPr>
        <p:grpSpPr>
          <a:xfrm>
            <a:off x="11030611" y="1733245"/>
            <a:ext cx="666755" cy="3298501"/>
            <a:chOff x="7860675" y="1276349"/>
            <a:chExt cx="500066" cy="2473876"/>
          </a:xfrm>
        </p:grpSpPr>
        <p:sp>
          <p:nvSpPr>
            <p:cNvPr id="15" name="矩形 14">
              <a:extLst>
                <a:ext uri="{FF2B5EF4-FFF2-40B4-BE49-F238E27FC236}">
                  <a16:creationId xmlns="" xmlns:a16="http://schemas.microsoft.com/office/drawing/2014/main" id="{054AF399-EBFB-49FB-8C7F-B92EB97F095E}"/>
                </a:ext>
              </a:extLst>
            </p:cNvPr>
            <p:cNvSpPr/>
            <p:nvPr/>
          </p:nvSpPr>
          <p:spPr>
            <a:xfrm flipH="1">
              <a:off x="7969200" y="1276349"/>
              <a:ext cx="108000" cy="22098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TextBox 16">
              <a:extLst>
                <a:ext uri="{FF2B5EF4-FFF2-40B4-BE49-F238E27FC236}">
                  <a16:creationId xmlns="" xmlns:a16="http://schemas.microsoft.com/office/drawing/2014/main" id="{E13BF05A-CF3A-48B6-ACCA-11B558B2F944}"/>
                </a:ext>
              </a:extLst>
            </p:cNvPr>
            <p:cNvSpPr txBox="1"/>
            <p:nvPr/>
          </p:nvSpPr>
          <p:spPr>
            <a:xfrm>
              <a:off x="7860675" y="3557816"/>
              <a:ext cx="500066" cy="192409"/>
            </a:xfrm>
            <a:prstGeom prst="rect">
              <a:avLst/>
            </a:prstGeom>
            <a:noFill/>
          </p:spPr>
          <p:txBody>
            <a:bodyPr wrap="square" rtlCol="0">
              <a:spAutoFit/>
            </a:bodyPr>
            <a:lstStyle/>
            <a:p>
              <a:r>
                <a:rPr lang="en-US" altLang="zh-CN" sz="1067" dirty="0"/>
                <a:t>2017</a:t>
              </a:r>
              <a:endParaRPr lang="zh-CN" altLang="en-US" sz="1067" dirty="0"/>
            </a:p>
          </p:txBody>
        </p:sp>
      </p:grpSp>
      <p:sp>
        <p:nvSpPr>
          <p:cNvPr id="17" name="矩形 16">
            <a:extLst>
              <a:ext uri="{FF2B5EF4-FFF2-40B4-BE49-F238E27FC236}">
                <a16:creationId xmlns="" xmlns:a16="http://schemas.microsoft.com/office/drawing/2014/main" id="{BF5B4C1F-6103-4270-B433-70E4291CADB8}"/>
              </a:ext>
            </a:extLst>
          </p:cNvPr>
          <p:cNvSpPr/>
          <p:nvPr/>
        </p:nvSpPr>
        <p:spPr>
          <a:xfrm>
            <a:off x="10566400" y="1888953"/>
            <a:ext cx="163200" cy="280405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endParaRPr>
          </a:p>
        </p:txBody>
      </p:sp>
      <p:sp>
        <p:nvSpPr>
          <p:cNvPr id="18" name="TextBox 7">
            <a:extLst>
              <a:ext uri="{FF2B5EF4-FFF2-40B4-BE49-F238E27FC236}">
                <a16:creationId xmlns="" xmlns:a16="http://schemas.microsoft.com/office/drawing/2014/main" id="{26BDCEA3-871B-4798-90AB-AA2FE4FEF228}"/>
              </a:ext>
            </a:extLst>
          </p:cNvPr>
          <p:cNvSpPr txBox="1"/>
          <p:nvPr/>
        </p:nvSpPr>
        <p:spPr>
          <a:xfrm>
            <a:off x="10271365" y="4764645"/>
            <a:ext cx="666755" cy="256545"/>
          </a:xfrm>
          <a:prstGeom prst="rect">
            <a:avLst/>
          </a:prstGeom>
          <a:noFill/>
        </p:spPr>
        <p:txBody>
          <a:bodyPr wrap="square" rtlCol="0">
            <a:spAutoFit/>
          </a:bodyPr>
          <a:lstStyle/>
          <a:p>
            <a:r>
              <a:rPr lang="en-US" altLang="zh-CN" sz="1067" dirty="0"/>
              <a:t>2015</a:t>
            </a:r>
            <a:endParaRPr lang="zh-CN" altLang="en-US" sz="1067"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txBox="1"/>
          <p:nvPr/>
        </p:nvSpPr>
        <p:spPr>
          <a:xfrm>
            <a:off x="609600" y="428605"/>
            <a:ext cx="10972800" cy="4525963"/>
          </a:xfrm>
          <a:prstGeom prst="rect">
            <a:avLst/>
          </a:prstGeom>
        </p:spPr>
        <p:txBody>
          <a:bodyPr/>
          <a:lstStyle/>
          <a:p>
            <a:pPr marL="385224" indent="-385224" defTabSz="1216630" eaLnBrk="0" fontAlgn="base" hangingPunct="0">
              <a:lnSpc>
                <a:spcPct val="90000"/>
              </a:lnSpc>
              <a:spcBef>
                <a:spcPct val="20000"/>
              </a:spcBef>
              <a:spcAft>
                <a:spcPct val="0"/>
              </a:spcAft>
              <a:buFont typeface="Arial" panose="020B0604020202020204" pitchFamily="34" charset="0"/>
              <a:buChar char="•"/>
              <a:defRPr/>
            </a:pPr>
            <a:r>
              <a:rPr lang="zh-CN" altLang="en-US" sz="3067" dirty="0">
                <a:solidFill>
                  <a:srgbClr val="132DAD"/>
                </a:solidFill>
                <a:latin typeface="黑体" panose="02010609060101010101" pitchFamily="2" charset="-122"/>
                <a:ea typeface="黑体" panose="02010609060101010101" pitchFamily="2" charset="-122"/>
              </a:rPr>
              <a:t>城市人口</a:t>
            </a:r>
            <a:r>
              <a:rPr lang="zh-CN" altLang="en-US" sz="3067" dirty="0">
                <a:solidFill>
                  <a:srgbClr val="132DAD"/>
                </a:solidFill>
                <a:latin typeface="Arial" panose="020B0604020202020204" pitchFamily="34" charset="0"/>
              </a:rPr>
              <a:t>（</a:t>
            </a:r>
            <a:r>
              <a:rPr lang="en-US" altLang="zh-CN" sz="3067" dirty="0">
                <a:solidFill>
                  <a:srgbClr val="132DAD"/>
                </a:solidFill>
                <a:latin typeface="Arial" panose="020B0604020202020204" pitchFamily="34" charset="0"/>
              </a:rPr>
              <a:t>1992-2016</a:t>
            </a:r>
            <a:r>
              <a:rPr lang="zh-CN" altLang="en-US" sz="3067" dirty="0">
                <a:solidFill>
                  <a:srgbClr val="132DAD"/>
                </a:solidFill>
                <a:latin typeface="Arial" panose="020B0604020202020204" pitchFamily="34" charset="0"/>
              </a:rPr>
              <a:t>）</a:t>
            </a: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18</a:t>
            </a:fld>
            <a:endParaRPr lang="zh-CN" altLang="en-US"/>
          </a:p>
        </p:txBody>
      </p:sp>
      <p:pic>
        <p:nvPicPr>
          <p:cNvPr id="13" name="Picture 2" descr="C:\Users\qiulihua\Desktop\2016年\新建文件夹\1017548102.jpg">
            <a:extLst>
              <a:ext uri="{FF2B5EF4-FFF2-40B4-BE49-F238E27FC236}">
                <a16:creationId xmlns="" xmlns:a16="http://schemas.microsoft.com/office/drawing/2014/main" id="{7F53EF21-3938-4E9F-8487-8F1B29B6958F}"/>
              </a:ext>
            </a:extLst>
          </p:cNvPr>
          <p:cNvPicPr>
            <a:picLocks noChangeAspect="1" noChangeArrowheads="1"/>
          </p:cNvPicPr>
          <p:nvPr/>
        </p:nvPicPr>
        <p:blipFill>
          <a:blip r:embed="rId2" cstate="print"/>
          <a:srcRect/>
          <a:stretch>
            <a:fillRect/>
          </a:stretch>
        </p:blipFill>
        <p:spPr bwMode="auto">
          <a:xfrm>
            <a:off x="711200" y="1181101"/>
            <a:ext cx="10024533" cy="5295899"/>
          </a:xfrm>
          <a:prstGeom prst="rect">
            <a:avLst/>
          </a:prstGeom>
          <a:noFill/>
        </p:spPr>
      </p:pic>
      <p:sp>
        <p:nvSpPr>
          <p:cNvPr id="14" name="矩形 13">
            <a:extLst>
              <a:ext uri="{FF2B5EF4-FFF2-40B4-BE49-F238E27FC236}">
                <a16:creationId xmlns="" xmlns:a16="http://schemas.microsoft.com/office/drawing/2014/main" id="{34FF3834-1A34-4F73-BDB8-9CE3BC3EEFBA}"/>
              </a:ext>
            </a:extLst>
          </p:cNvPr>
          <p:cNvSpPr/>
          <p:nvPr/>
        </p:nvSpPr>
        <p:spPr>
          <a:xfrm>
            <a:off x="1763979" y="5364417"/>
            <a:ext cx="8664043" cy="9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endParaRPr>
          </a:p>
        </p:txBody>
      </p:sp>
      <p:sp>
        <p:nvSpPr>
          <p:cNvPr id="15" name="TextBox 9">
            <a:extLst>
              <a:ext uri="{FF2B5EF4-FFF2-40B4-BE49-F238E27FC236}">
                <a16:creationId xmlns="" xmlns:a16="http://schemas.microsoft.com/office/drawing/2014/main" id="{0BE8CCCE-C2B2-4BD1-A6DC-15D32EB25BFB}"/>
              </a:ext>
            </a:extLst>
          </p:cNvPr>
          <p:cNvSpPr txBox="1"/>
          <p:nvPr/>
        </p:nvSpPr>
        <p:spPr>
          <a:xfrm>
            <a:off x="1038752" y="5233006"/>
            <a:ext cx="762005" cy="297454"/>
          </a:xfrm>
          <a:prstGeom prst="rect">
            <a:avLst/>
          </a:prstGeom>
          <a:noFill/>
        </p:spPr>
        <p:txBody>
          <a:bodyPr wrap="square" rtlCol="0">
            <a:spAutoFit/>
          </a:bodyPr>
          <a:lstStyle/>
          <a:p>
            <a:r>
              <a:rPr lang="en-US" altLang="zh-CN" sz="1333" dirty="0"/>
              <a:t>2016</a:t>
            </a:r>
            <a:endParaRPr lang="zh-CN" altLang="en-US" sz="1333"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 xmlns:a16="http://schemas.microsoft.com/office/drawing/2014/main" id="{BFC25E44-03C5-4B23-B508-3C033BF330AC}"/>
              </a:ext>
            </a:extLst>
          </p:cNvPr>
          <p:cNvSpPr txBox="1"/>
          <p:nvPr/>
        </p:nvSpPr>
        <p:spPr>
          <a:xfrm>
            <a:off x="1075267" y="1483784"/>
            <a:ext cx="9052984" cy="4527549"/>
          </a:xfrm>
          <a:prstGeom prst="rect">
            <a:avLst/>
          </a:prstGeom>
        </p:spPr>
        <p:txBody>
          <a:bodyPr>
            <a:normAutofit/>
          </a:bodyPr>
          <a:lstStyle/>
          <a:p>
            <a:pPr marL="385224" indent="-385224" defTabSz="1216630" eaLnBrk="0" hangingPunct="0">
              <a:lnSpc>
                <a:spcPct val="150000"/>
              </a:lnSpc>
              <a:spcBef>
                <a:spcPct val="20000"/>
              </a:spcBef>
              <a:buFont typeface="Arial" panose="020B0604020202020204" pitchFamily="34" charset="0"/>
              <a:buChar char="•"/>
              <a:defRPr/>
            </a:pPr>
            <a:r>
              <a:rPr lang="zh-CN" altLang="en-US" sz="7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明天不可预知</a:t>
            </a:r>
            <a:endParaRPr lang="en-US" altLang="zh-CN" sz="7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marL="385224" indent="-385224" defTabSz="1216630" eaLnBrk="0" hangingPunct="0">
              <a:lnSpc>
                <a:spcPct val="150000"/>
              </a:lnSpc>
              <a:spcBef>
                <a:spcPct val="20000"/>
              </a:spcBef>
              <a:buFont typeface="Arial" panose="020B0604020202020204" pitchFamily="34" charset="0"/>
              <a:buChar char="•"/>
              <a:defRPr/>
            </a:pPr>
            <a:r>
              <a:rPr lang="zh-CN" altLang="en-US" sz="7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趋势可以判断</a:t>
            </a:r>
          </a:p>
        </p:txBody>
      </p:sp>
      <p:sp>
        <p:nvSpPr>
          <p:cNvPr id="4" name="灯片编号占位符 5">
            <a:extLst>
              <a:ext uri="{FF2B5EF4-FFF2-40B4-BE49-F238E27FC236}">
                <a16:creationId xmlns="" xmlns:a16="http://schemas.microsoft.com/office/drawing/2014/main" id="{70B14C5C-D116-4DB3-9C89-EF3E777DA9C1}"/>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19</a:t>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 xmlns:a16="http://schemas.microsoft.com/office/drawing/2014/main" id="{9E9C7DDA-9965-4BC0-8E8D-F511470E27AE}"/>
              </a:ext>
            </a:extLst>
          </p:cNvPr>
          <p:cNvGraphicFramePr/>
          <p:nvPr>
            <p:extLst>
              <p:ext uri="{D42A27DB-BD31-4B8C-83A1-F6EECF244321}">
                <p14:modId xmlns="" xmlns:p14="http://schemas.microsoft.com/office/powerpoint/2010/main" val="384654881"/>
              </p:ext>
            </p:extLst>
          </p:nvPr>
        </p:nvGraphicFramePr>
        <p:xfrm>
          <a:off x="718640" y="461788"/>
          <a:ext cx="11248314" cy="430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00490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矩形 2">
            <a:extLst>
              <a:ext uri="{FF2B5EF4-FFF2-40B4-BE49-F238E27FC236}">
                <a16:creationId xmlns="" xmlns:a16="http://schemas.microsoft.com/office/drawing/2014/main" id="{4A25B956-1616-43A1-A22E-1BF8FF58DB93}"/>
              </a:ext>
            </a:extLst>
          </p:cNvPr>
          <p:cNvSpPr>
            <a:spLocks noChangeArrowheads="1"/>
          </p:cNvSpPr>
          <p:nvPr/>
        </p:nvSpPr>
        <p:spPr bwMode="auto">
          <a:xfrm>
            <a:off x="1007534" y="1699685"/>
            <a:ext cx="10850033" cy="3080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微软雅黑" panose="020B0503020204020204" pitchFamily="34"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微软雅黑" panose="020B0503020204020204" pitchFamily="34"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微软雅黑" panose="020B0503020204020204" pitchFamily="34"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9pPr>
          </a:lstStyle>
          <a:p>
            <a:pPr eaLnBrk="1" hangingPunct="1">
              <a:lnSpc>
                <a:spcPct val="200000"/>
              </a:lnSpc>
              <a:spcBef>
                <a:spcPct val="0"/>
              </a:spcBef>
              <a:buClrTx/>
              <a:buSzTx/>
              <a:buFont typeface="Arial" panose="020B0604020202020204" pitchFamily="34" charset="0"/>
              <a:buNone/>
            </a:pPr>
            <a:r>
              <a:rPr lang="zh-CN" altLang="en-US" sz="5333" dirty="0">
                <a:solidFill>
                  <a:srgbClr val="002060"/>
                </a:solidFill>
                <a:latin typeface="黑体" panose="02010609060101010101" pitchFamily="49" charset="-122"/>
                <a:ea typeface="黑体" panose="02010609060101010101" pitchFamily="49" charset="-122"/>
              </a:rPr>
              <a:t>中国市场变成国际市场一部分</a:t>
            </a:r>
            <a:endParaRPr lang="en-US" altLang="zh-CN" sz="5333" dirty="0">
              <a:solidFill>
                <a:srgbClr val="00206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Arial" panose="020B0604020202020204" pitchFamily="34" charset="0"/>
              <a:buNone/>
            </a:pPr>
            <a:r>
              <a:rPr lang="zh-CN" altLang="en-US" sz="5333" dirty="0">
                <a:solidFill>
                  <a:srgbClr val="002060"/>
                </a:solidFill>
                <a:latin typeface="黑体" panose="02010609060101010101" pitchFamily="49" charset="-122"/>
                <a:ea typeface="黑体" panose="02010609060101010101" pitchFamily="49" charset="-122"/>
              </a:rPr>
              <a:t>在家门口就是国际化</a:t>
            </a:r>
            <a:endParaRPr lang="en-US" altLang="zh-CN" sz="5333" dirty="0">
              <a:solidFill>
                <a:srgbClr val="002060"/>
              </a:solidFill>
              <a:latin typeface="黑体" panose="02010609060101010101" pitchFamily="49" charset="-122"/>
              <a:ea typeface="黑体" panose="02010609060101010101" pitchFamily="49" charset="-122"/>
            </a:endParaRPr>
          </a:p>
        </p:txBody>
      </p:sp>
      <p:sp>
        <p:nvSpPr>
          <p:cNvPr id="4" name="灯片编号占位符 5">
            <a:extLst>
              <a:ext uri="{FF2B5EF4-FFF2-40B4-BE49-F238E27FC236}">
                <a16:creationId xmlns="" xmlns:a16="http://schemas.microsoft.com/office/drawing/2014/main" id="{CF474329-E9A9-4386-819A-194F5D24B8B8}"/>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20</a:t>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CE8C512-B97D-4257-AEC4-74CC371624CB}"/>
              </a:ext>
            </a:extLst>
          </p:cNvPr>
          <p:cNvSpPr/>
          <p:nvPr/>
        </p:nvSpPr>
        <p:spPr>
          <a:xfrm>
            <a:off x="2993928" y="2151603"/>
            <a:ext cx="5134739" cy="830997"/>
          </a:xfrm>
          <a:prstGeom prst="rect">
            <a:avLst/>
          </a:prstGeom>
        </p:spPr>
        <p:txBody>
          <a:bodyPr wrap="none">
            <a:spAutoFit/>
          </a:bodyPr>
          <a:lstStyle/>
          <a:p>
            <a:pPr lvl="0"/>
            <a:r>
              <a:rPr lang="zh-CN" altLang="en-US" sz="4800" b="1" dirty="0"/>
              <a:t>二</a:t>
            </a:r>
            <a:r>
              <a:rPr lang="zh-CN" altLang="en-US" sz="4800" b="1" dirty="0" smtClean="0"/>
              <a:t>、纺织服装数据</a:t>
            </a:r>
          </a:p>
        </p:txBody>
      </p:sp>
      <p:sp>
        <p:nvSpPr>
          <p:cNvPr id="4" name="灯片编号占位符 5">
            <a:extLst>
              <a:ext uri="{FF2B5EF4-FFF2-40B4-BE49-F238E27FC236}">
                <a16:creationId xmlns="" xmlns:a16="http://schemas.microsoft.com/office/drawing/2014/main" id="{6E6A22D1-2B56-4310-8E51-668396B69ED8}"/>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21</a:t>
            </a:fld>
            <a:endParaRPr lang="zh-CN" altLang="en-US" dirty="0"/>
          </a:p>
        </p:txBody>
      </p:sp>
    </p:spTree>
    <p:extLst>
      <p:ext uri="{BB962C8B-B14F-4D97-AF65-F5344CB8AC3E}">
        <p14:creationId xmlns="" xmlns:p14="http://schemas.microsoft.com/office/powerpoint/2010/main" val="215882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854B7C2-CD5F-40BB-A654-F18E5356BD8C}"/>
              </a:ext>
            </a:extLst>
          </p:cNvPr>
          <p:cNvSpPr txBox="1">
            <a:spLocks noChangeArrowheads="1"/>
          </p:cNvSpPr>
          <p:nvPr/>
        </p:nvSpPr>
        <p:spPr bwMode="auto">
          <a:xfrm>
            <a:off x="0" y="380979"/>
            <a:ext cx="12090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lvl="0" eaLnBrk="1" hangingPunct="1">
              <a:defRPr/>
            </a:pPr>
            <a:r>
              <a:rPr lang="zh-CN" altLang="en-US" sz="3733" b="1" kern="0" dirty="0">
                <a:solidFill>
                  <a:srgbClr val="000000"/>
                </a:solidFill>
                <a:ea typeface="黑体"/>
              </a:rPr>
              <a:t>（一）</a:t>
            </a:r>
            <a:r>
              <a:rPr lang="en-US" altLang="zh-CN" sz="3733" b="1" kern="0" dirty="0">
                <a:solidFill>
                  <a:srgbClr val="000000"/>
                </a:solidFill>
                <a:latin typeface="Arial"/>
                <a:ea typeface="黑体"/>
              </a:rPr>
              <a:t>2015-2017</a:t>
            </a:r>
            <a:r>
              <a:rPr lang="zh-CN" altLang="en-US" sz="3733" b="1" kern="0" dirty="0">
                <a:solidFill>
                  <a:srgbClr val="000000"/>
                </a:solidFill>
                <a:latin typeface="Arial"/>
                <a:ea typeface="黑体"/>
              </a:rPr>
              <a:t>全国和江苏纺织品服装进出口总额统计</a:t>
            </a:r>
          </a:p>
        </p:txBody>
      </p:sp>
      <p:graphicFrame>
        <p:nvGraphicFramePr>
          <p:cNvPr id="4" name="表格 3">
            <a:extLst>
              <a:ext uri="{FF2B5EF4-FFF2-40B4-BE49-F238E27FC236}">
                <a16:creationId xmlns="" xmlns:a16="http://schemas.microsoft.com/office/drawing/2014/main" id="{EBA1EBD3-973F-4B84-B4E9-FCFEF2E70F56}"/>
              </a:ext>
            </a:extLst>
          </p:cNvPr>
          <p:cNvGraphicFramePr>
            <a:graphicFrameLocks noGrp="1"/>
          </p:cNvGraphicFramePr>
          <p:nvPr>
            <p:extLst/>
          </p:nvPr>
        </p:nvGraphicFramePr>
        <p:xfrm>
          <a:off x="203202" y="1295401"/>
          <a:ext cx="11785596" cy="4826004"/>
        </p:xfrm>
        <a:graphic>
          <a:graphicData uri="http://schemas.openxmlformats.org/drawingml/2006/table">
            <a:tbl>
              <a:tblPr/>
              <a:tblGrid>
                <a:gridCol w="420919">
                  <a:extLst>
                    <a:ext uri="{9D8B030D-6E8A-4147-A177-3AD203B41FA5}">
                      <a16:colId xmlns="" xmlns:a16="http://schemas.microsoft.com/office/drawing/2014/main" val="20000"/>
                    </a:ext>
                  </a:extLst>
                </a:gridCol>
                <a:gridCol w="841828">
                  <a:extLst>
                    <a:ext uri="{9D8B030D-6E8A-4147-A177-3AD203B41FA5}">
                      <a16:colId xmlns="" xmlns:a16="http://schemas.microsoft.com/office/drawing/2014/main" val="20001"/>
                    </a:ext>
                  </a:extLst>
                </a:gridCol>
                <a:gridCol w="204703">
                  <a:extLst>
                    <a:ext uri="{9D8B030D-6E8A-4147-A177-3AD203B41FA5}">
                      <a16:colId xmlns="" xmlns:a16="http://schemas.microsoft.com/office/drawing/2014/main" val="20002"/>
                    </a:ext>
                  </a:extLst>
                </a:gridCol>
                <a:gridCol w="742353">
                  <a:extLst>
                    <a:ext uri="{9D8B030D-6E8A-4147-A177-3AD203B41FA5}">
                      <a16:colId xmlns="" xmlns:a16="http://schemas.microsoft.com/office/drawing/2014/main" val="20003"/>
                    </a:ext>
                  </a:extLst>
                </a:gridCol>
                <a:gridCol w="220063">
                  <a:extLst>
                    <a:ext uri="{9D8B030D-6E8A-4147-A177-3AD203B41FA5}">
                      <a16:colId xmlns="" xmlns:a16="http://schemas.microsoft.com/office/drawing/2014/main" val="20004"/>
                    </a:ext>
                  </a:extLst>
                </a:gridCol>
                <a:gridCol w="621765">
                  <a:extLst>
                    <a:ext uri="{9D8B030D-6E8A-4147-A177-3AD203B41FA5}">
                      <a16:colId xmlns="" xmlns:a16="http://schemas.microsoft.com/office/drawing/2014/main" val="20005"/>
                    </a:ext>
                  </a:extLst>
                </a:gridCol>
                <a:gridCol w="254895">
                  <a:extLst>
                    <a:ext uri="{9D8B030D-6E8A-4147-A177-3AD203B41FA5}">
                      <a16:colId xmlns="" xmlns:a16="http://schemas.microsoft.com/office/drawing/2014/main" val="20006"/>
                    </a:ext>
                  </a:extLst>
                </a:gridCol>
                <a:gridCol w="481705">
                  <a:extLst>
                    <a:ext uri="{9D8B030D-6E8A-4147-A177-3AD203B41FA5}">
                      <a16:colId xmlns="" xmlns:a16="http://schemas.microsoft.com/office/drawing/2014/main" val="20007"/>
                    </a:ext>
                  </a:extLst>
                </a:gridCol>
                <a:gridCol w="204375">
                  <a:extLst>
                    <a:ext uri="{9D8B030D-6E8A-4147-A177-3AD203B41FA5}">
                      <a16:colId xmlns="" xmlns:a16="http://schemas.microsoft.com/office/drawing/2014/main" val="20008"/>
                    </a:ext>
                  </a:extLst>
                </a:gridCol>
                <a:gridCol w="426996">
                  <a:extLst>
                    <a:ext uri="{9D8B030D-6E8A-4147-A177-3AD203B41FA5}">
                      <a16:colId xmlns="" xmlns:a16="http://schemas.microsoft.com/office/drawing/2014/main" val="20009"/>
                    </a:ext>
                  </a:extLst>
                </a:gridCol>
                <a:gridCol w="259084">
                  <a:extLst>
                    <a:ext uri="{9D8B030D-6E8A-4147-A177-3AD203B41FA5}">
                      <a16:colId xmlns="" xmlns:a16="http://schemas.microsoft.com/office/drawing/2014/main" val="20010"/>
                    </a:ext>
                  </a:extLst>
                </a:gridCol>
                <a:gridCol w="372287">
                  <a:extLst>
                    <a:ext uri="{9D8B030D-6E8A-4147-A177-3AD203B41FA5}">
                      <a16:colId xmlns="" xmlns:a16="http://schemas.microsoft.com/office/drawing/2014/main" val="20011"/>
                    </a:ext>
                  </a:extLst>
                </a:gridCol>
                <a:gridCol w="313793">
                  <a:extLst>
                    <a:ext uri="{9D8B030D-6E8A-4147-A177-3AD203B41FA5}">
                      <a16:colId xmlns="" xmlns:a16="http://schemas.microsoft.com/office/drawing/2014/main" val="20012"/>
                    </a:ext>
                  </a:extLst>
                </a:gridCol>
                <a:gridCol w="422805">
                  <a:extLst>
                    <a:ext uri="{9D8B030D-6E8A-4147-A177-3AD203B41FA5}">
                      <a16:colId xmlns="" xmlns:a16="http://schemas.microsoft.com/office/drawing/2014/main" val="20013"/>
                    </a:ext>
                  </a:extLst>
                </a:gridCol>
                <a:gridCol w="549141">
                  <a:extLst>
                    <a:ext uri="{9D8B030D-6E8A-4147-A177-3AD203B41FA5}">
                      <a16:colId xmlns="" xmlns:a16="http://schemas.microsoft.com/office/drawing/2014/main" val="20014"/>
                    </a:ext>
                  </a:extLst>
                </a:gridCol>
                <a:gridCol w="686080">
                  <a:extLst>
                    <a:ext uri="{9D8B030D-6E8A-4147-A177-3AD203B41FA5}">
                      <a16:colId xmlns="" xmlns:a16="http://schemas.microsoft.com/office/drawing/2014/main" val="20015"/>
                    </a:ext>
                  </a:extLst>
                </a:gridCol>
                <a:gridCol w="343208">
                  <a:extLst>
                    <a:ext uri="{9D8B030D-6E8A-4147-A177-3AD203B41FA5}">
                      <a16:colId xmlns="" xmlns:a16="http://schemas.microsoft.com/office/drawing/2014/main" val="20016"/>
                    </a:ext>
                  </a:extLst>
                </a:gridCol>
                <a:gridCol w="619211">
                  <a:extLst>
                    <a:ext uri="{9D8B030D-6E8A-4147-A177-3AD203B41FA5}">
                      <a16:colId xmlns="" xmlns:a16="http://schemas.microsoft.com/office/drawing/2014/main" val="20017"/>
                    </a:ext>
                  </a:extLst>
                </a:gridCol>
                <a:gridCol w="117389">
                  <a:extLst>
                    <a:ext uri="{9D8B030D-6E8A-4147-A177-3AD203B41FA5}">
                      <a16:colId xmlns="" xmlns:a16="http://schemas.microsoft.com/office/drawing/2014/main" val="20018"/>
                    </a:ext>
                  </a:extLst>
                </a:gridCol>
                <a:gridCol w="568691">
                  <a:extLst>
                    <a:ext uri="{9D8B030D-6E8A-4147-A177-3AD203B41FA5}">
                      <a16:colId xmlns="" xmlns:a16="http://schemas.microsoft.com/office/drawing/2014/main" val="20019"/>
                    </a:ext>
                  </a:extLst>
                </a:gridCol>
                <a:gridCol w="167908">
                  <a:extLst>
                    <a:ext uri="{9D8B030D-6E8A-4147-A177-3AD203B41FA5}">
                      <a16:colId xmlns="" xmlns:a16="http://schemas.microsoft.com/office/drawing/2014/main" val="20020"/>
                    </a:ext>
                  </a:extLst>
                </a:gridCol>
                <a:gridCol w="622989">
                  <a:extLst>
                    <a:ext uri="{9D8B030D-6E8A-4147-A177-3AD203B41FA5}">
                      <a16:colId xmlns="" xmlns:a16="http://schemas.microsoft.com/office/drawing/2014/main" val="20021"/>
                    </a:ext>
                  </a:extLst>
                </a:gridCol>
                <a:gridCol w="686080">
                  <a:extLst>
                    <a:ext uri="{9D8B030D-6E8A-4147-A177-3AD203B41FA5}">
                      <a16:colId xmlns="" xmlns:a16="http://schemas.microsoft.com/office/drawing/2014/main" val="20022"/>
                    </a:ext>
                  </a:extLst>
                </a:gridCol>
                <a:gridCol w="686080">
                  <a:extLst>
                    <a:ext uri="{9D8B030D-6E8A-4147-A177-3AD203B41FA5}">
                      <a16:colId xmlns="" xmlns:a16="http://schemas.microsoft.com/office/drawing/2014/main" val="20023"/>
                    </a:ext>
                  </a:extLst>
                </a:gridCol>
                <a:gridCol w="686080">
                  <a:extLst>
                    <a:ext uri="{9D8B030D-6E8A-4147-A177-3AD203B41FA5}">
                      <a16:colId xmlns="" xmlns:a16="http://schemas.microsoft.com/office/drawing/2014/main" val="20024"/>
                    </a:ext>
                  </a:extLst>
                </a:gridCol>
                <a:gridCol w="265168">
                  <a:extLst>
                    <a:ext uri="{9D8B030D-6E8A-4147-A177-3AD203B41FA5}">
                      <a16:colId xmlns="" xmlns:a16="http://schemas.microsoft.com/office/drawing/2014/main" val="20025"/>
                    </a:ext>
                  </a:extLst>
                </a:gridCol>
              </a:tblGrid>
              <a:tr h="378113">
                <a:tc gridSpan="26">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900" b="1" i="0" u="none" strike="noStrike" dirty="0">
                          <a:solidFill>
                            <a:srgbClr val="000000"/>
                          </a:solidFill>
                          <a:latin typeface="宋体"/>
                        </a:rPr>
                        <a:t>2015-2017</a:t>
                      </a:r>
                      <a:r>
                        <a:rPr lang="zh-CN" altLang="en-US" sz="1900" b="1" i="0" u="none" strike="noStrike" dirty="0">
                          <a:solidFill>
                            <a:srgbClr val="000000"/>
                          </a:solidFill>
                          <a:latin typeface="宋体"/>
                        </a:rPr>
                        <a:t>全国纺织品服装进出口总额统计（单位；亿美元</a:t>
                      </a:r>
                      <a:r>
                        <a:rPr lang="zh-CN" altLang="en-US" sz="2100" b="1" i="0" u="none" strike="noStrike" dirty="0">
                          <a:solidFill>
                            <a:srgbClr val="000000"/>
                          </a:solidFill>
                          <a:latin typeface="宋体"/>
                        </a:rPr>
                        <a:t>）</a:t>
                      </a:r>
                    </a:p>
                  </a:txBody>
                  <a:tcPr marL="6337" marR="6337" marT="4753"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年份</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纺织品服装</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其中：服装</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同比</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占比</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占比</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占比</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同比</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tcPr>
                </a:tc>
                <a:tc hMerge="1">
                  <a:txBody>
                    <a:bodyPr/>
                    <a:lstStyle/>
                    <a:p>
                      <a:endParaRPr lang="zh-CN" altLang="en-US"/>
                    </a:p>
                  </a:txBody>
                  <a:tcPr/>
                </a:tc>
                <a:extLst>
                  <a:ext uri="{0D108BD9-81ED-4DB2-BD59-A6C34878D82A}">
                    <a16:rowId xmlns="" xmlns:a16="http://schemas.microsoft.com/office/drawing/2014/main" val="10002"/>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进出口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出口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900" b="1"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进出口</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出口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1"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2015</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3095.10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2839.00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256.10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1808.90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58.40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1743.60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61.40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65.30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25.50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2016</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2906.00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2672.50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233.60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1676.20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57.70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1610.30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60.30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65.90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28.20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-7.30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-7.70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0.90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2017</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2931.50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2686.00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245.50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0.80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5.30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1652.90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56.40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1581.10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58.90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71.80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29.20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9.40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n-US" altLang="zh-CN" sz="900" b="0" i="0" u="none" strike="noStrike" dirty="0">
                        <a:solidFill>
                          <a:srgbClr val="000000"/>
                        </a:solidFill>
                        <a:latin typeface="宋体"/>
                      </a:endParaRPr>
                    </a:p>
                  </a:txBody>
                  <a:tcPr marL="4753" marR="4753"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502147">
                <a:tc gridSpan="26">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900" b="1" i="0" u="none" strike="noStrike" dirty="0">
                          <a:solidFill>
                            <a:srgbClr val="000000"/>
                          </a:solidFill>
                          <a:latin typeface="宋体"/>
                        </a:rPr>
                        <a:t>2015-2017</a:t>
                      </a:r>
                      <a:r>
                        <a:rPr lang="zh-CN" altLang="en-US" sz="1900" b="1" i="0" u="none" strike="noStrike" dirty="0">
                          <a:solidFill>
                            <a:srgbClr val="000000"/>
                          </a:solidFill>
                          <a:latin typeface="宋体"/>
                        </a:rPr>
                        <a:t>江苏纺织品服装进出口总额统计（单位；万美元）</a:t>
                      </a:r>
                    </a:p>
                  </a:txBody>
                  <a:tcPr marL="6337" marR="6337" marT="4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T w="6350" cap="flat" cmpd="sng" algn="ctr">
                      <a:solidFill>
                        <a:srgbClr val="000000"/>
                      </a:solidFill>
                      <a:prstDash val="solid"/>
                      <a:round/>
                      <a:headEnd type="none" w="med" len="med"/>
                      <a:tailEnd type="none" w="med" len="med"/>
                    </a:lnT>
                  </a:tcPr>
                </a:tc>
                <a:tc hMerge="1">
                  <a:txBody>
                    <a:bodyPr/>
                    <a:lstStyle/>
                    <a:p>
                      <a:endParaRPr lang="zh-CN" altLang="en-US"/>
                    </a:p>
                  </a:txBody>
                  <a:tcPr>
                    <a:lnT w="6350" cap="flat" cmpd="sng" algn="ctr">
                      <a:solidFill>
                        <a:srgbClr val="000000"/>
                      </a:solidFill>
                      <a:prstDash val="solid"/>
                      <a:round/>
                      <a:headEnd type="none" w="med" len="med"/>
                      <a:tailEnd type="none" w="med" len="med"/>
                    </a:lnT>
                  </a:tcPr>
                </a:tc>
                <a:tc hMerge="1">
                  <a:txBody>
                    <a:bodyPr/>
                    <a:lstStyle/>
                    <a:p>
                      <a:endParaRPr lang="zh-CN" altLang="en-US"/>
                    </a:p>
                  </a:txBody>
                  <a:tcPr>
                    <a:lnT w="635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10007"/>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年份</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1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纺织品服装</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0">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其中：服装</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1" i="0" u="none" strike="noStrike" dirty="0">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1"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1"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6">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占比</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进口</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占比</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3">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同比</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1" i="0" u="none" strike="noStrike">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进出口</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进口</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出口</a:t>
                      </a:r>
                      <a:r>
                        <a:rPr lang="en-US" altLang="zh-CN" sz="1200" b="1" i="0" u="none" strike="noStrike" dirty="0">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进口</a:t>
                      </a:r>
                      <a:r>
                        <a:rPr lang="en-US" altLang="zh-CN" sz="1200" b="1" i="0" u="none" strike="noStrike">
                          <a:solidFill>
                            <a:srgbClr val="000000"/>
                          </a:solidFill>
                          <a:latin typeface="宋体"/>
                        </a:rPr>
                        <a:t>%</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2015</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4688866.50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4407283.10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281583.40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-4.24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-4.01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-7.73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2393871.60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13.73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39400.90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6.03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-6.26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2.24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2016</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4642767.80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4380535.60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262233.20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0.02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0.39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-6.87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2355718.50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14.63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46114.60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7.00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-1.59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17.04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328812">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1" i="0" u="none" strike="noStrike">
                          <a:solidFill>
                            <a:srgbClr val="000000"/>
                          </a:solidFill>
                          <a:latin typeface="宋体"/>
                        </a:rPr>
                        <a:t>2017</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4979269.70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4700081.10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279188.60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7.35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7.40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6.48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2563342.80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16.21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58143.10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8.10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8.96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26.08 </a:t>
                      </a:r>
                    </a:p>
                  </a:txBody>
                  <a:tcPr marL="6337" marR="6337" marT="4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a:solidFill>
                          <a:srgbClr val="000000"/>
                        </a:solidFill>
                        <a:latin typeface="宋体"/>
                      </a:endParaRPr>
                    </a:p>
                  </a:txBody>
                  <a:tcPr marL="6337" marR="6337" marT="4753"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l" fontAlgn="ctr"/>
                      <a:endParaRPr lang="zh-CN" altLang="en-US" sz="1300" b="0" i="0" u="none" strike="noStrike" dirty="0">
                        <a:solidFill>
                          <a:srgbClr val="000000"/>
                        </a:solidFill>
                        <a:latin typeface="宋体"/>
                      </a:endParaRPr>
                    </a:p>
                  </a:txBody>
                  <a:tcPr marL="6337" marR="6337" marT="4753"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bl>
          </a:graphicData>
        </a:graphic>
      </p:graphicFrame>
      <p:sp>
        <p:nvSpPr>
          <p:cNvPr id="5" name="灯片编号占位符 5">
            <a:extLst>
              <a:ext uri="{FF2B5EF4-FFF2-40B4-BE49-F238E27FC236}">
                <a16:creationId xmlns="" xmlns:a16="http://schemas.microsoft.com/office/drawing/2014/main" id="{BF21B7F1-7C6C-4DAD-AAEA-91747EDA797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22</a:t>
            </a:fld>
            <a:endParaRPr lang="zh-CN" altLang="en-US" dirty="0"/>
          </a:p>
        </p:txBody>
      </p:sp>
    </p:spTree>
    <p:extLst>
      <p:ext uri="{BB962C8B-B14F-4D97-AF65-F5344CB8AC3E}">
        <p14:creationId xmlns="" xmlns:p14="http://schemas.microsoft.com/office/powerpoint/2010/main" val="3503831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77FD8A15-3C1E-4E9B-B0A5-095F0F677E3B}"/>
              </a:ext>
            </a:extLst>
          </p:cNvPr>
          <p:cNvSpPr txBox="1">
            <a:spLocks/>
          </p:cNvSpPr>
          <p:nvPr/>
        </p:nvSpPr>
        <p:spPr bwMode="auto">
          <a:xfrm>
            <a:off x="0" y="1"/>
            <a:ext cx="11906291" cy="704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lvl="0" eaLnBrk="1" hangingPunct="1">
              <a:defRPr/>
            </a:pPr>
            <a:r>
              <a:rPr lang="zh-CN" altLang="en-US" sz="3733" kern="0" dirty="0">
                <a:solidFill>
                  <a:srgbClr val="000000"/>
                </a:solidFill>
                <a:ea typeface="黑体"/>
              </a:rPr>
              <a:t>（二）</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全国和江苏纺织品服装贸易方式进出口统计</a:t>
            </a:r>
          </a:p>
        </p:txBody>
      </p:sp>
      <p:graphicFrame>
        <p:nvGraphicFramePr>
          <p:cNvPr id="4" name="表格 3">
            <a:extLst>
              <a:ext uri="{FF2B5EF4-FFF2-40B4-BE49-F238E27FC236}">
                <a16:creationId xmlns="" xmlns:a16="http://schemas.microsoft.com/office/drawing/2014/main" id="{33C4D414-8E22-48B6-BB68-C301D1B8ACED}"/>
              </a:ext>
            </a:extLst>
          </p:cNvPr>
          <p:cNvGraphicFramePr>
            <a:graphicFrameLocks noGrp="1"/>
          </p:cNvGraphicFramePr>
          <p:nvPr>
            <p:extLst/>
          </p:nvPr>
        </p:nvGraphicFramePr>
        <p:xfrm>
          <a:off x="673100" y="585768"/>
          <a:ext cx="10337800" cy="5778510"/>
        </p:xfrm>
        <a:graphic>
          <a:graphicData uri="http://schemas.openxmlformats.org/drawingml/2006/table">
            <a:tbl>
              <a:tblPr/>
              <a:tblGrid>
                <a:gridCol w="1987551">
                  <a:extLst>
                    <a:ext uri="{9D8B030D-6E8A-4147-A177-3AD203B41FA5}">
                      <a16:colId xmlns="" xmlns:a16="http://schemas.microsoft.com/office/drawing/2014/main" val="1173553444"/>
                    </a:ext>
                  </a:extLst>
                </a:gridCol>
                <a:gridCol w="1016000">
                  <a:extLst>
                    <a:ext uri="{9D8B030D-6E8A-4147-A177-3AD203B41FA5}">
                      <a16:colId xmlns="" xmlns:a16="http://schemas.microsoft.com/office/drawing/2014/main" val="3848257689"/>
                    </a:ext>
                  </a:extLst>
                </a:gridCol>
                <a:gridCol w="884767">
                  <a:extLst>
                    <a:ext uri="{9D8B030D-6E8A-4147-A177-3AD203B41FA5}">
                      <a16:colId xmlns="" xmlns:a16="http://schemas.microsoft.com/office/drawing/2014/main" val="987835432"/>
                    </a:ext>
                  </a:extLst>
                </a:gridCol>
                <a:gridCol w="882649">
                  <a:extLst>
                    <a:ext uri="{9D8B030D-6E8A-4147-A177-3AD203B41FA5}">
                      <a16:colId xmlns="" xmlns:a16="http://schemas.microsoft.com/office/drawing/2014/main" val="748789066"/>
                    </a:ext>
                  </a:extLst>
                </a:gridCol>
                <a:gridCol w="1018117">
                  <a:extLst>
                    <a:ext uri="{9D8B030D-6E8A-4147-A177-3AD203B41FA5}">
                      <a16:colId xmlns="" xmlns:a16="http://schemas.microsoft.com/office/drawing/2014/main" val="1700020971"/>
                    </a:ext>
                  </a:extLst>
                </a:gridCol>
                <a:gridCol w="882649">
                  <a:extLst>
                    <a:ext uri="{9D8B030D-6E8A-4147-A177-3AD203B41FA5}">
                      <a16:colId xmlns="" xmlns:a16="http://schemas.microsoft.com/office/drawing/2014/main" val="3208093285"/>
                    </a:ext>
                  </a:extLst>
                </a:gridCol>
                <a:gridCol w="882651">
                  <a:extLst>
                    <a:ext uri="{9D8B030D-6E8A-4147-A177-3AD203B41FA5}">
                      <a16:colId xmlns="" xmlns:a16="http://schemas.microsoft.com/office/drawing/2014/main" val="2554090351"/>
                    </a:ext>
                  </a:extLst>
                </a:gridCol>
                <a:gridCol w="1018116">
                  <a:extLst>
                    <a:ext uri="{9D8B030D-6E8A-4147-A177-3AD203B41FA5}">
                      <a16:colId xmlns="" xmlns:a16="http://schemas.microsoft.com/office/drawing/2014/main" val="4174697218"/>
                    </a:ext>
                  </a:extLst>
                </a:gridCol>
                <a:gridCol w="882651">
                  <a:extLst>
                    <a:ext uri="{9D8B030D-6E8A-4147-A177-3AD203B41FA5}">
                      <a16:colId xmlns="" xmlns:a16="http://schemas.microsoft.com/office/drawing/2014/main" val="1878246308"/>
                    </a:ext>
                  </a:extLst>
                </a:gridCol>
                <a:gridCol w="882649">
                  <a:extLst>
                    <a:ext uri="{9D8B030D-6E8A-4147-A177-3AD203B41FA5}">
                      <a16:colId xmlns="" xmlns:a16="http://schemas.microsoft.com/office/drawing/2014/main" val="1650464170"/>
                    </a:ext>
                  </a:extLst>
                </a:gridCol>
              </a:tblGrid>
              <a:tr h="192617">
                <a:tc gridSpan="10">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2017</a:t>
                      </a:r>
                      <a:r>
                        <a:rPr kumimoji="0" lang="zh-CN" altLang="en-US" sz="1100" b="1"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年全国纺织品服装主要贸易方式进出口统计（单位：万美元）</a:t>
                      </a:r>
                    </a:p>
                  </a:txBody>
                  <a:tcPr marL="9104" marR="9104" marT="910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40864030"/>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贸易方式</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04719355"/>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一般贸易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21937770</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0.39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74.83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20523975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-0.39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76.41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1413795.3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57.58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54757323"/>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进料加工贸易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2843868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-4.27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2251436.9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8.38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592431.1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24.13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36357940"/>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来料加工贸易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655847.5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-9.55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448772.7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-9.92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207074.8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-8.75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8.43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87069225"/>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边境小额贸易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1204108.4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18.84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4.11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1202504.6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18.74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1603.8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231.88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0.07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97132459"/>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保税区仓储转口贸易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436141.5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5.73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295394.1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5.98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140747.4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5.22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5.73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3135647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保税区仓储进出境贸易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342556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-9.55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265231.5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0.99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77324.5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3.15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25607761"/>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99482175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97554175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573269677"/>
                  </a:ext>
                </a:extLst>
              </a:tr>
              <a:tr h="192617">
                <a:tc gridSpan="10">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2017</a:t>
                      </a: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年江苏纺织品服装主要贸易方式进出口统计（单位：万美元）</a:t>
                      </a:r>
                    </a:p>
                  </a:txBody>
                  <a:tcPr marL="9104" marR="9104" marT="910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936609888"/>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贸易方式</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90782325"/>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一般贸易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4170022.5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83.7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4008121.2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85.3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161901.3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45961998"/>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进料加工贸易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471701.1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396123.7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75578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37098877"/>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来料加工贸易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121009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83816.2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37192.9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8962560"/>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其他</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187079.4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185897.4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204.5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1181.9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90379201"/>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保税区仓储转口贸易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27612.2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25058.5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69.3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2553.7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-5.34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12734994"/>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保税区仓储进出境贸易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1366.2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685.6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-31.4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680.6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-61.9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05627930"/>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4251886115"/>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715701673"/>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104" marR="9104" marT="9104"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117642073"/>
                  </a:ext>
                </a:extLst>
              </a:tr>
              <a:tr h="192617">
                <a:tc gridSpan="10">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2017</a:t>
                      </a: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年江苏服装主要贸易方式进出口统计（单位：万美元）</a:t>
                      </a:r>
                    </a:p>
                  </a:txBody>
                  <a:tcPr marL="9104" marR="9104" marT="910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245978449"/>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贸易方式</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进口额</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1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40877798"/>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一般贸易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2150797.3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2096162.8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81.8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54634.8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39.2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4739414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进料加工贸易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222569.8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221475.6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1094.2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30387359"/>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来料加工贸易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76154.1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75380.4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773.6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76033660"/>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其他</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146799.8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146690.5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237.7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109.3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-9.3</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222406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保税区仓储转口贸易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24190.8</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46.9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22997.7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83.5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1193.1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-69.7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07942442"/>
                  </a:ext>
                </a:extLst>
              </a:tr>
              <a:tr h="19261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保税区仓储进出境贸易</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757.6</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-51.4</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479.7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-38.7</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0</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277.9</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-64.2</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0.5</a:t>
                      </a:r>
                    </a:p>
                  </a:txBody>
                  <a:tcPr marL="9104" marR="9104" marT="910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11524193"/>
                  </a:ext>
                </a:extLst>
              </a:tr>
            </a:tbl>
          </a:graphicData>
        </a:graphic>
      </p:graphicFrame>
      <p:sp>
        <p:nvSpPr>
          <p:cNvPr id="5" name="灯片编号占位符 5">
            <a:extLst>
              <a:ext uri="{FF2B5EF4-FFF2-40B4-BE49-F238E27FC236}">
                <a16:creationId xmlns="" xmlns:a16="http://schemas.microsoft.com/office/drawing/2014/main" id="{E8E77CA7-ED49-456F-B207-11AECC418578}"/>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23</a:t>
            </a:fld>
            <a:endParaRPr lang="zh-CN" altLang="en-US" dirty="0"/>
          </a:p>
        </p:txBody>
      </p:sp>
    </p:spTree>
    <p:extLst>
      <p:ext uri="{BB962C8B-B14F-4D97-AF65-F5344CB8AC3E}">
        <p14:creationId xmlns="" xmlns:p14="http://schemas.microsoft.com/office/powerpoint/2010/main" val="118901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9C7FAECB-016C-4A42-A7B6-04040EA9F509}"/>
              </a:ext>
            </a:extLst>
          </p:cNvPr>
          <p:cNvSpPr txBox="1">
            <a:spLocks/>
          </p:cNvSpPr>
          <p:nvPr/>
        </p:nvSpPr>
        <p:spPr bwMode="auto">
          <a:xfrm>
            <a:off x="965201" y="158587"/>
            <a:ext cx="10018889" cy="642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lvl="0" eaLnBrk="1" fontAlgn="ctr" hangingPunct="1">
              <a:defRPr/>
            </a:pPr>
            <a:r>
              <a:rPr lang="zh-CN" altLang="en-US" sz="3200" b="1" kern="0" dirty="0">
                <a:solidFill>
                  <a:srgbClr val="000000"/>
                </a:solidFill>
                <a:ea typeface="黑体"/>
              </a:rPr>
              <a:t>（三）</a:t>
            </a:r>
            <a:r>
              <a:rPr lang="en-US" altLang="zh-CN" sz="3733" b="1" kern="0" dirty="0">
                <a:solidFill>
                  <a:srgbClr val="000000"/>
                </a:solidFill>
                <a:latin typeface="宋体" panose="02010600030101010101" pitchFamily="2" charset="-122"/>
                <a:ea typeface="黑体"/>
              </a:rPr>
              <a:t>2017</a:t>
            </a:r>
            <a:r>
              <a:rPr lang="zh-CN" altLang="en-US" sz="3733" b="1" kern="0" dirty="0">
                <a:solidFill>
                  <a:srgbClr val="000000"/>
                </a:solidFill>
                <a:latin typeface="宋体" panose="02010600030101010101" pitchFamily="2" charset="-122"/>
                <a:ea typeface="黑体"/>
              </a:rPr>
              <a:t>江苏服装出口主要市场统计</a:t>
            </a:r>
            <a:r>
              <a:rPr lang="en-US" altLang="zh-CN" sz="3200" b="1" kern="0" dirty="0">
                <a:solidFill>
                  <a:srgbClr val="000000"/>
                </a:solidFill>
                <a:latin typeface="宋体" panose="02010600030101010101" pitchFamily="2" charset="-122"/>
                <a:ea typeface="黑体"/>
              </a:rPr>
              <a:t/>
            </a:r>
            <a:br>
              <a:rPr lang="en-US" altLang="zh-CN" sz="3200" b="1" kern="0" dirty="0">
                <a:solidFill>
                  <a:srgbClr val="000000"/>
                </a:solidFill>
                <a:latin typeface="宋体" panose="02010600030101010101" pitchFamily="2" charset="-122"/>
                <a:ea typeface="黑体"/>
              </a:rPr>
            </a:br>
            <a:r>
              <a:rPr lang="zh-CN" altLang="en-US" sz="3200" b="1" kern="0" dirty="0">
                <a:solidFill>
                  <a:srgbClr val="000000"/>
                </a:solidFill>
                <a:latin typeface="宋体" panose="02010600030101010101" pitchFamily="2" charset="-122"/>
                <a:ea typeface="黑体"/>
              </a:rPr>
              <a:t>（按出口金额排序，单位：万美元）</a:t>
            </a:r>
          </a:p>
        </p:txBody>
      </p:sp>
      <p:graphicFrame>
        <p:nvGraphicFramePr>
          <p:cNvPr id="4" name="表格 3">
            <a:extLst>
              <a:ext uri="{FF2B5EF4-FFF2-40B4-BE49-F238E27FC236}">
                <a16:creationId xmlns="" xmlns:a16="http://schemas.microsoft.com/office/drawing/2014/main" id="{E18840DF-FFF1-4E32-94FF-5D7C0B558D52}"/>
              </a:ext>
            </a:extLst>
          </p:cNvPr>
          <p:cNvGraphicFramePr>
            <a:graphicFrameLocks noGrp="1"/>
          </p:cNvGraphicFramePr>
          <p:nvPr>
            <p:extLst/>
          </p:nvPr>
        </p:nvGraphicFramePr>
        <p:xfrm>
          <a:off x="2489200" y="1012663"/>
          <a:ext cx="7213600" cy="5273194"/>
        </p:xfrm>
        <a:graphic>
          <a:graphicData uri="http://schemas.openxmlformats.org/drawingml/2006/table">
            <a:tbl>
              <a:tblPr/>
              <a:tblGrid>
                <a:gridCol w="745156">
                  <a:extLst>
                    <a:ext uri="{9D8B030D-6E8A-4147-A177-3AD203B41FA5}">
                      <a16:colId xmlns="" xmlns:a16="http://schemas.microsoft.com/office/drawing/2014/main" val="3663499061"/>
                    </a:ext>
                  </a:extLst>
                </a:gridCol>
                <a:gridCol w="2143624">
                  <a:extLst>
                    <a:ext uri="{9D8B030D-6E8A-4147-A177-3AD203B41FA5}">
                      <a16:colId xmlns="" xmlns:a16="http://schemas.microsoft.com/office/drawing/2014/main" val="1641792720"/>
                    </a:ext>
                  </a:extLst>
                </a:gridCol>
                <a:gridCol w="1770004">
                  <a:extLst>
                    <a:ext uri="{9D8B030D-6E8A-4147-A177-3AD203B41FA5}">
                      <a16:colId xmlns="" xmlns:a16="http://schemas.microsoft.com/office/drawing/2014/main" val="3442884450"/>
                    </a:ext>
                  </a:extLst>
                </a:gridCol>
                <a:gridCol w="1369248">
                  <a:extLst>
                    <a:ext uri="{9D8B030D-6E8A-4147-A177-3AD203B41FA5}">
                      <a16:colId xmlns="" xmlns:a16="http://schemas.microsoft.com/office/drawing/2014/main" val="2560850663"/>
                    </a:ext>
                  </a:extLst>
                </a:gridCol>
                <a:gridCol w="1185568">
                  <a:extLst>
                    <a:ext uri="{9D8B030D-6E8A-4147-A177-3AD203B41FA5}">
                      <a16:colId xmlns="" xmlns:a16="http://schemas.microsoft.com/office/drawing/2014/main" val="1405961896"/>
                    </a:ext>
                  </a:extLst>
                </a:gridCol>
              </a:tblGrid>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序号</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国别（地区）</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出口金额</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15269458"/>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全球</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2563342.8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100</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9436500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亚洲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747652.5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257494356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亚太经合组织</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1707739.5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66.6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2259853635"/>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东盟</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39512.2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59251655"/>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中东</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121967.3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94367897"/>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非洲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41056.5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171289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欧洲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673491.7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26.3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906846223"/>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欧盟</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622031.7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960911673"/>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欧盟十五国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577520.2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653030436"/>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欧盟其他</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44511.5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336522201"/>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拉美洲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77680.4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12895954"/>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南美洲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56926.3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30.8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1716529"/>
                  </a:ext>
                </a:extLst>
              </a:tr>
              <a:tr h="193669">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北美洲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947372.5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29982964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大洋洲</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91050.4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78612368"/>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7471146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美国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866478.4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33.8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336776511"/>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日本</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486350.7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896645"/>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英国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114861.5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5.1</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929868355"/>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西班牙</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101155.0 </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3662713579"/>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德国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96897.2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2006025758"/>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澳大利亚</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78157.4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3246815686"/>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法国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69568.8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3.2</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218566074"/>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加拿大</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65927.4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2.6</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518795800"/>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荷兰</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60721.3</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326483537"/>
                  </a:ext>
                </a:extLst>
              </a:tr>
              <a:tr h="2031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阿拉伯联合酋长国</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46240.7</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96.9</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1.8</a:t>
                      </a:r>
                    </a:p>
                  </a:txBody>
                  <a:tcPr marL="10789" marR="10789" marT="107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761723792"/>
                  </a:ext>
                </a:extLst>
              </a:tr>
            </a:tbl>
          </a:graphicData>
        </a:graphic>
      </p:graphicFrame>
      <p:sp>
        <p:nvSpPr>
          <p:cNvPr id="5" name="灯片编号占位符 5">
            <a:extLst>
              <a:ext uri="{FF2B5EF4-FFF2-40B4-BE49-F238E27FC236}">
                <a16:creationId xmlns="" xmlns:a16="http://schemas.microsoft.com/office/drawing/2014/main" id="{75769674-5988-441C-ACF8-F2179CB97F42}"/>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24</a:t>
            </a:fld>
            <a:endParaRPr lang="zh-CN" altLang="en-US" dirty="0"/>
          </a:p>
        </p:txBody>
      </p:sp>
    </p:spTree>
    <p:extLst>
      <p:ext uri="{BB962C8B-B14F-4D97-AF65-F5344CB8AC3E}">
        <p14:creationId xmlns="" xmlns:p14="http://schemas.microsoft.com/office/powerpoint/2010/main" val="3312908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08267A17-2768-4CB8-8700-928F5A107517}"/>
              </a:ext>
            </a:extLst>
          </p:cNvPr>
          <p:cNvSpPr txBox="1">
            <a:spLocks/>
          </p:cNvSpPr>
          <p:nvPr/>
        </p:nvSpPr>
        <p:spPr bwMode="auto">
          <a:xfrm>
            <a:off x="914400" y="-126999"/>
            <a:ext cx="9448800" cy="817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（四）</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中国各省市服装出口统计</a:t>
            </a:r>
          </a:p>
        </p:txBody>
      </p:sp>
      <p:graphicFrame>
        <p:nvGraphicFramePr>
          <p:cNvPr id="4" name="表格 3">
            <a:extLst>
              <a:ext uri="{FF2B5EF4-FFF2-40B4-BE49-F238E27FC236}">
                <a16:creationId xmlns="" xmlns:a16="http://schemas.microsoft.com/office/drawing/2014/main" id="{6A21A814-03C9-477F-9B18-C5DD75D0B360}"/>
              </a:ext>
            </a:extLst>
          </p:cNvPr>
          <p:cNvGraphicFramePr>
            <a:graphicFrameLocks noGrp="1"/>
          </p:cNvGraphicFramePr>
          <p:nvPr>
            <p:extLst/>
          </p:nvPr>
        </p:nvGraphicFramePr>
        <p:xfrm>
          <a:off x="2601383" y="438567"/>
          <a:ext cx="6989234" cy="5917784"/>
        </p:xfrm>
        <a:graphic>
          <a:graphicData uri="http://schemas.openxmlformats.org/drawingml/2006/table">
            <a:tbl>
              <a:tblPr/>
              <a:tblGrid>
                <a:gridCol w="666751">
                  <a:extLst>
                    <a:ext uri="{9D8B030D-6E8A-4147-A177-3AD203B41FA5}">
                      <a16:colId xmlns="" xmlns:a16="http://schemas.microsoft.com/office/drawing/2014/main" val="115041256"/>
                    </a:ext>
                  </a:extLst>
                </a:gridCol>
                <a:gridCol w="1788583">
                  <a:extLst>
                    <a:ext uri="{9D8B030D-6E8A-4147-A177-3AD203B41FA5}">
                      <a16:colId xmlns="" xmlns:a16="http://schemas.microsoft.com/office/drawing/2014/main" val="2352622556"/>
                    </a:ext>
                  </a:extLst>
                </a:gridCol>
                <a:gridCol w="1447800">
                  <a:extLst>
                    <a:ext uri="{9D8B030D-6E8A-4147-A177-3AD203B41FA5}">
                      <a16:colId xmlns="" xmlns:a16="http://schemas.microsoft.com/office/drawing/2014/main" val="3228191463"/>
                    </a:ext>
                  </a:extLst>
                </a:gridCol>
                <a:gridCol w="1185333">
                  <a:extLst>
                    <a:ext uri="{9D8B030D-6E8A-4147-A177-3AD203B41FA5}">
                      <a16:colId xmlns="" xmlns:a16="http://schemas.microsoft.com/office/drawing/2014/main" val="221602422"/>
                    </a:ext>
                  </a:extLst>
                </a:gridCol>
                <a:gridCol w="1231900">
                  <a:extLst>
                    <a:ext uri="{9D8B030D-6E8A-4147-A177-3AD203B41FA5}">
                      <a16:colId xmlns="" xmlns:a16="http://schemas.microsoft.com/office/drawing/2014/main" val="3744655246"/>
                    </a:ext>
                  </a:extLst>
                </a:gridCol>
                <a:gridCol w="668867">
                  <a:extLst>
                    <a:ext uri="{9D8B030D-6E8A-4147-A177-3AD203B41FA5}">
                      <a16:colId xmlns="" xmlns:a16="http://schemas.microsoft.com/office/drawing/2014/main" val="40813991"/>
                    </a:ext>
                  </a:extLst>
                </a:gridCol>
              </a:tblGrid>
              <a:tr h="183540">
                <a:tc rowSpan="2" gridSpan="5">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2017</a:t>
                      </a:r>
                      <a:r>
                        <a:rPr kumimoji="0" lang="zh-CN" altLang="en-US" sz="1200" b="1"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全国各省市服装出口统计（按出口金额排序，单位：万美元）</a:t>
                      </a:r>
                    </a:p>
                  </a:txBody>
                  <a:tcPr marL="8828" marR="8828" marT="8828"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015820231"/>
                  </a:ext>
                </a:extLst>
              </a:tr>
              <a:tr h="183540">
                <a:tc gridSpan="5"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87509913"/>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序号</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省市名称</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出口金额</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3219598743"/>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合计</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15810880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-1.43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100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1662744122"/>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广东</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3675331.6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23.25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417472425"/>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浙江</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2894930.4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18.31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1634760647"/>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2563342.8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8.96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16.21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3144830852"/>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福建</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1298829.6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-10.11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8.21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669079568"/>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山东</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1163487.2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7.36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2633476049"/>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上海</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1101477.3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6.97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3209312186"/>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新疆</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489690.9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21.68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332068213"/>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河北</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423885.1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2.68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4109371430"/>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辽宁</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330143.7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-0.43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2479165529"/>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江西</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327642.7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-11.84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2857145122"/>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8828" marR="8828" marT="8828"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940827344"/>
                  </a:ext>
                </a:extLst>
              </a:tr>
              <a:tr h="191708">
                <a:tc gridSpan="6">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2017</a:t>
                      </a: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年省属重点企业进出口贸易完成情况</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金额：万美元）</a:t>
                      </a:r>
                    </a:p>
                  </a:txBody>
                  <a:tcPr marL="8828" marR="8828" marT="8828"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202984110"/>
                  </a:ext>
                </a:extLst>
              </a:tr>
              <a:tr h="191708">
                <a:tc rowSpan="2">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序号</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企业</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出口完成情况</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进口完成情况</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 xmlns:a16="http://schemas.microsoft.com/office/drawing/2014/main" val="3668126694"/>
                  </a:ext>
                </a:extLst>
              </a:tr>
              <a:tr h="191708">
                <a:tc vMerge="1">
                  <a:txBody>
                    <a:bodyPr/>
                    <a:lstStyle/>
                    <a:p>
                      <a:endParaRPr lang="zh-CN" altLang="en-US"/>
                    </a:p>
                  </a:txBody>
                  <a:tcPr/>
                </a:tc>
                <a:tc vMerge="1">
                  <a:txBody>
                    <a:bodyPr/>
                    <a:lstStyle/>
                    <a:p>
                      <a:endParaRPr lang="zh-CN" altLang="en-US"/>
                    </a:p>
                  </a:txBody>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出口额</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进口额</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94541175"/>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江苏汇鸿国际集团</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271530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129382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26519847"/>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江苏国泰国际集团</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368014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17.4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44428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5360102"/>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江苏苏豪控股</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127061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45300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43.8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80587566"/>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江苏苏豪国际</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79754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22976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72251596"/>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爱涛文化集团</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37800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21766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121.4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56020706"/>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江苏省纺</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9507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559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55534009"/>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江苏舜天国际</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86899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86290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35765543"/>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江苏海企</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47110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32.9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131044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46.2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60267824"/>
                  </a:ext>
                </a:extLst>
              </a:tr>
              <a:tr h="37458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江苏国际经济技术合作集团</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45119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22112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-20.4</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73199455"/>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苏美达</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255161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17.6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310406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47.2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88313901"/>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华瑞国际集团</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10103</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-7.9</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291</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-43.7</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42914391"/>
                  </a:ext>
                </a:extLst>
              </a:tr>
              <a:tr h="191708">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中化江苏</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8335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10.5</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5272</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13.6</a:t>
                      </a:r>
                    </a:p>
                  </a:txBody>
                  <a:tcPr marL="8828" marR="8828" marT="88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85033330"/>
                  </a:ext>
                </a:extLst>
              </a:tr>
            </a:tbl>
          </a:graphicData>
        </a:graphic>
      </p:graphicFrame>
      <p:sp>
        <p:nvSpPr>
          <p:cNvPr id="5" name="灯片编号占位符 5">
            <a:extLst>
              <a:ext uri="{FF2B5EF4-FFF2-40B4-BE49-F238E27FC236}">
                <a16:creationId xmlns="" xmlns:a16="http://schemas.microsoft.com/office/drawing/2014/main" id="{ADAD6228-5901-4F37-912F-F938D1D6EB11}"/>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25</a:t>
            </a:fld>
            <a:endParaRPr lang="zh-CN" altLang="en-US" dirty="0"/>
          </a:p>
        </p:txBody>
      </p:sp>
    </p:spTree>
    <p:extLst>
      <p:ext uri="{BB962C8B-B14F-4D97-AF65-F5344CB8AC3E}">
        <p14:creationId xmlns="" xmlns:p14="http://schemas.microsoft.com/office/powerpoint/2010/main" val="505992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1B408992-03A5-4546-94F7-10D791E58D3C}"/>
              </a:ext>
            </a:extLst>
          </p:cNvPr>
          <p:cNvSpPr txBox="1">
            <a:spLocks/>
          </p:cNvSpPr>
          <p:nvPr/>
        </p:nvSpPr>
        <p:spPr bwMode="auto">
          <a:xfrm>
            <a:off x="609600" y="275168"/>
            <a:ext cx="10972800" cy="71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（五）</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中国纺织品服装出口商品结构统计</a:t>
            </a:r>
            <a:r>
              <a:rPr lang="en-US" altLang="zh-CN" sz="3733" b="1" kern="0" dirty="0">
                <a:solidFill>
                  <a:srgbClr val="000000"/>
                </a:solidFill>
                <a:latin typeface="Arial"/>
                <a:ea typeface="黑体"/>
              </a:rPr>
              <a:t/>
            </a:r>
            <a:br>
              <a:rPr lang="en-US" altLang="zh-CN" sz="3733" b="1" kern="0" dirty="0">
                <a:solidFill>
                  <a:srgbClr val="000000"/>
                </a:solidFill>
                <a:latin typeface="Arial"/>
                <a:ea typeface="黑体"/>
              </a:rPr>
            </a:br>
            <a:r>
              <a:rPr lang="zh-CN" altLang="en-US" sz="3733" b="1" kern="0" dirty="0">
                <a:solidFill>
                  <a:srgbClr val="000000"/>
                </a:solidFill>
                <a:latin typeface="Arial"/>
                <a:ea typeface="黑体"/>
              </a:rPr>
              <a:t>（单位：万美元，出口单价：美元</a:t>
            </a:r>
            <a:r>
              <a:rPr lang="en-US" altLang="zh-CN" sz="3733" b="1" kern="0" dirty="0">
                <a:solidFill>
                  <a:srgbClr val="000000"/>
                </a:solidFill>
                <a:latin typeface="Arial"/>
                <a:ea typeface="黑体"/>
              </a:rPr>
              <a:t>/</a:t>
            </a:r>
            <a:r>
              <a:rPr lang="zh-CN" altLang="en-US" sz="3733" b="1" kern="0" dirty="0">
                <a:solidFill>
                  <a:srgbClr val="000000"/>
                </a:solidFill>
                <a:latin typeface="Arial"/>
                <a:ea typeface="黑体"/>
              </a:rPr>
              <a:t>单位）</a:t>
            </a:r>
            <a:r>
              <a:rPr lang="zh-CN" altLang="en-US" sz="3733" kern="0" dirty="0">
                <a:solidFill>
                  <a:srgbClr val="000000"/>
                </a:solidFill>
                <a:latin typeface="Arial"/>
                <a:ea typeface="黑体"/>
              </a:rPr>
              <a:t> </a:t>
            </a:r>
          </a:p>
        </p:txBody>
      </p:sp>
      <p:graphicFrame>
        <p:nvGraphicFramePr>
          <p:cNvPr id="4" name="表格 3">
            <a:extLst>
              <a:ext uri="{FF2B5EF4-FFF2-40B4-BE49-F238E27FC236}">
                <a16:creationId xmlns="" xmlns:a16="http://schemas.microsoft.com/office/drawing/2014/main" id="{36443EE4-FA69-42A0-B0CB-8BF1C800730F}"/>
              </a:ext>
            </a:extLst>
          </p:cNvPr>
          <p:cNvGraphicFramePr>
            <a:graphicFrameLocks noGrp="1"/>
          </p:cNvGraphicFramePr>
          <p:nvPr>
            <p:extLst/>
          </p:nvPr>
        </p:nvGraphicFramePr>
        <p:xfrm>
          <a:off x="1016001" y="1193801"/>
          <a:ext cx="10464800" cy="4978399"/>
        </p:xfrm>
        <a:graphic>
          <a:graphicData uri="http://schemas.openxmlformats.org/drawingml/2006/table">
            <a:tbl>
              <a:tblPr/>
              <a:tblGrid>
                <a:gridCol w="2288869">
                  <a:extLst>
                    <a:ext uri="{9D8B030D-6E8A-4147-A177-3AD203B41FA5}">
                      <a16:colId xmlns="" xmlns:a16="http://schemas.microsoft.com/office/drawing/2014/main" val="20000"/>
                    </a:ext>
                  </a:extLst>
                </a:gridCol>
                <a:gridCol w="1063215">
                  <a:extLst>
                    <a:ext uri="{9D8B030D-6E8A-4147-A177-3AD203B41FA5}">
                      <a16:colId xmlns="" xmlns:a16="http://schemas.microsoft.com/office/drawing/2014/main" val="20001"/>
                    </a:ext>
                  </a:extLst>
                </a:gridCol>
                <a:gridCol w="1516068">
                  <a:extLst>
                    <a:ext uri="{9D8B030D-6E8A-4147-A177-3AD203B41FA5}">
                      <a16:colId xmlns="" xmlns:a16="http://schemas.microsoft.com/office/drawing/2014/main" val="20002"/>
                    </a:ext>
                  </a:extLst>
                </a:gridCol>
                <a:gridCol w="1063215">
                  <a:extLst>
                    <a:ext uri="{9D8B030D-6E8A-4147-A177-3AD203B41FA5}">
                      <a16:colId xmlns="" xmlns:a16="http://schemas.microsoft.com/office/drawing/2014/main" val="20003"/>
                    </a:ext>
                  </a:extLst>
                </a:gridCol>
                <a:gridCol w="1343788">
                  <a:extLst>
                    <a:ext uri="{9D8B030D-6E8A-4147-A177-3AD203B41FA5}">
                      <a16:colId xmlns="" xmlns:a16="http://schemas.microsoft.com/office/drawing/2014/main" val="20004"/>
                    </a:ext>
                  </a:extLst>
                </a:gridCol>
                <a:gridCol w="1063215">
                  <a:extLst>
                    <a:ext uri="{9D8B030D-6E8A-4147-A177-3AD203B41FA5}">
                      <a16:colId xmlns="" xmlns:a16="http://schemas.microsoft.com/office/drawing/2014/main" val="20005"/>
                    </a:ext>
                  </a:extLst>
                </a:gridCol>
                <a:gridCol w="1063215">
                  <a:extLst>
                    <a:ext uri="{9D8B030D-6E8A-4147-A177-3AD203B41FA5}">
                      <a16:colId xmlns="" xmlns:a16="http://schemas.microsoft.com/office/drawing/2014/main" val="20006"/>
                    </a:ext>
                  </a:extLst>
                </a:gridCol>
                <a:gridCol w="1063215">
                  <a:extLst>
                    <a:ext uri="{9D8B030D-6E8A-4147-A177-3AD203B41FA5}">
                      <a16:colId xmlns="" xmlns:a16="http://schemas.microsoft.com/office/drawing/2014/main" val="20007"/>
                    </a:ext>
                  </a:extLst>
                </a:gridCol>
              </a:tblGrid>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dirty="0">
                          <a:solidFill>
                            <a:srgbClr val="000000"/>
                          </a:solidFill>
                          <a:latin typeface="宋体"/>
                        </a:rPr>
                        <a:t>品种</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数量单位</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出口数量</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r>
                        <a:rPr lang="en-US" altLang="zh-CN" sz="1300" b="1" i="0" u="none" strike="noStrike">
                          <a:solidFill>
                            <a:srgbClr val="000000"/>
                          </a:solidFill>
                          <a:latin typeface="宋体"/>
                        </a:rPr>
                        <a:t>%</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出口金额</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r>
                        <a:rPr lang="en-US" altLang="zh-CN" sz="1300" b="1" i="0" u="none" strike="noStrike">
                          <a:solidFill>
                            <a:srgbClr val="000000"/>
                          </a:solidFill>
                          <a:latin typeface="宋体"/>
                        </a:rPr>
                        <a:t>%</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出口单价</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19787251838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2.87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6217869.6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-5.82</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3.14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-8.45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棉制针织服装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8793025139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2.06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2687224.9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-6.33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3.06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-8.21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丝制针织服装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25919019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-27.15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11894.28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-16.84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4.59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14.16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毛制针织服装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123925929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3.19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202837.7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16.37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-4.46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化纤制针织服装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9092698997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2781930.6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-5.03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3.06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-8.95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其他材料制针织服装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1751682754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0.28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533982.08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-8.61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3.05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-8.87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14076712566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2.66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7086836.9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5.03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-1.56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棉制梭织服装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4668640471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2.16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2733428.7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-0.12</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5.85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-2.24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丝制梭织服装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79106011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44.66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191994.65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60.62</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24.27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11.03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毛制梭织服装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88246824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46.44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266091.45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38.83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30.15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-5.34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化纤制梭织服装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8141244486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3.31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3285207.3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-0.38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4.04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-3.57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其他材料制梭织服装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1099474674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-4.71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610114.8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-8.55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5.55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-4.57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毛革制服装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11896766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2.42</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326760.19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11.69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274.66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9.05</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衣着附件</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1430220.7</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1.71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帽类</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436433.19</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-3.14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　</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29284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其他服装</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798246764</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7.06</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312759.8</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13.31</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3.92</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5.83</a:t>
                      </a:r>
                    </a:p>
                  </a:txBody>
                  <a:tcPr marL="11480" marR="11480" marT="11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bl>
          </a:graphicData>
        </a:graphic>
      </p:graphicFrame>
      <p:sp>
        <p:nvSpPr>
          <p:cNvPr id="5" name="灯片编号占位符 5">
            <a:extLst>
              <a:ext uri="{FF2B5EF4-FFF2-40B4-BE49-F238E27FC236}">
                <a16:creationId xmlns="" xmlns:a16="http://schemas.microsoft.com/office/drawing/2014/main" id="{706B58F8-39EC-4397-89BA-161F8D33CDCB}"/>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26</a:t>
            </a:fld>
            <a:endParaRPr lang="zh-CN" altLang="en-US" dirty="0"/>
          </a:p>
        </p:txBody>
      </p:sp>
    </p:spTree>
    <p:extLst>
      <p:ext uri="{BB962C8B-B14F-4D97-AF65-F5344CB8AC3E}">
        <p14:creationId xmlns="" xmlns:p14="http://schemas.microsoft.com/office/powerpoint/2010/main" val="2172477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DE254A37-B85B-403E-B88A-EAEC3D4BEB8B}"/>
              </a:ext>
            </a:extLst>
          </p:cNvPr>
          <p:cNvSpPr txBox="1">
            <a:spLocks/>
          </p:cNvSpPr>
          <p:nvPr/>
        </p:nvSpPr>
        <p:spPr bwMode="auto">
          <a:xfrm>
            <a:off x="609600" y="76201"/>
            <a:ext cx="10972800" cy="103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（六）</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中国对欧盟服装出口商品结构统计</a:t>
            </a:r>
            <a:r>
              <a:rPr lang="en-US" altLang="zh-CN" sz="3733" b="1" kern="0" dirty="0">
                <a:solidFill>
                  <a:srgbClr val="000000"/>
                </a:solidFill>
                <a:latin typeface="Arial"/>
                <a:ea typeface="黑体"/>
              </a:rPr>
              <a:t/>
            </a:r>
            <a:br>
              <a:rPr lang="en-US" altLang="zh-CN" sz="3733" b="1" kern="0" dirty="0">
                <a:solidFill>
                  <a:srgbClr val="000000"/>
                </a:solidFill>
                <a:latin typeface="Arial"/>
                <a:ea typeface="黑体"/>
              </a:rPr>
            </a:br>
            <a:r>
              <a:rPr lang="zh-CN" altLang="en-US" sz="3733" b="1" kern="0" dirty="0">
                <a:solidFill>
                  <a:srgbClr val="000000"/>
                </a:solidFill>
                <a:latin typeface="Arial"/>
                <a:ea typeface="黑体"/>
              </a:rPr>
              <a:t>（单位：万美元，出口单价：美元</a:t>
            </a:r>
            <a:r>
              <a:rPr lang="en-US" altLang="zh-CN" sz="3733" b="1" kern="0" dirty="0">
                <a:solidFill>
                  <a:srgbClr val="000000"/>
                </a:solidFill>
                <a:latin typeface="Arial"/>
                <a:ea typeface="黑体"/>
              </a:rPr>
              <a:t>/</a:t>
            </a:r>
            <a:r>
              <a:rPr lang="zh-CN" altLang="en-US" sz="3733" b="1" kern="0" dirty="0">
                <a:solidFill>
                  <a:srgbClr val="000000"/>
                </a:solidFill>
                <a:latin typeface="Arial"/>
                <a:ea typeface="黑体"/>
              </a:rPr>
              <a:t>单位） </a:t>
            </a:r>
          </a:p>
        </p:txBody>
      </p:sp>
      <p:graphicFrame>
        <p:nvGraphicFramePr>
          <p:cNvPr id="4" name="表格 3">
            <a:extLst>
              <a:ext uri="{FF2B5EF4-FFF2-40B4-BE49-F238E27FC236}">
                <a16:creationId xmlns="" xmlns:a16="http://schemas.microsoft.com/office/drawing/2014/main" id="{A075CA05-1986-4BFA-8423-DE4246A86A97}"/>
              </a:ext>
            </a:extLst>
          </p:cNvPr>
          <p:cNvGraphicFramePr>
            <a:graphicFrameLocks noGrp="1"/>
          </p:cNvGraphicFramePr>
          <p:nvPr>
            <p:extLst/>
          </p:nvPr>
        </p:nvGraphicFramePr>
        <p:xfrm>
          <a:off x="508000" y="1295401"/>
          <a:ext cx="11379195" cy="4949839"/>
        </p:xfrm>
        <a:graphic>
          <a:graphicData uri="http://schemas.openxmlformats.org/drawingml/2006/table">
            <a:tbl>
              <a:tblPr/>
              <a:tblGrid>
                <a:gridCol w="2337448">
                  <a:extLst>
                    <a:ext uri="{9D8B030D-6E8A-4147-A177-3AD203B41FA5}">
                      <a16:colId xmlns="" xmlns:a16="http://schemas.microsoft.com/office/drawing/2014/main" val="20000"/>
                    </a:ext>
                  </a:extLst>
                </a:gridCol>
                <a:gridCol w="1358981">
                  <a:extLst>
                    <a:ext uri="{9D8B030D-6E8A-4147-A177-3AD203B41FA5}">
                      <a16:colId xmlns="" xmlns:a16="http://schemas.microsoft.com/office/drawing/2014/main" val="20001"/>
                    </a:ext>
                  </a:extLst>
                </a:gridCol>
                <a:gridCol w="1558300">
                  <a:extLst>
                    <a:ext uri="{9D8B030D-6E8A-4147-A177-3AD203B41FA5}">
                      <a16:colId xmlns="" xmlns:a16="http://schemas.microsoft.com/office/drawing/2014/main" val="20002"/>
                    </a:ext>
                  </a:extLst>
                </a:gridCol>
                <a:gridCol w="978465">
                  <a:extLst>
                    <a:ext uri="{9D8B030D-6E8A-4147-A177-3AD203B41FA5}">
                      <a16:colId xmlns="" xmlns:a16="http://schemas.microsoft.com/office/drawing/2014/main" val="20003"/>
                    </a:ext>
                  </a:extLst>
                </a:gridCol>
                <a:gridCol w="1232141">
                  <a:extLst>
                    <a:ext uri="{9D8B030D-6E8A-4147-A177-3AD203B41FA5}">
                      <a16:colId xmlns="" xmlns:a16="http://schemas.microsoft.com/office/drawing/2014/main" val="20004"/>
                    </a:ext>
                  </a:extLst>
                </a:gridCol>
                <a:gridCol w="978465">
                  <a:extLst>
                    <a:ext uri="{9D8B030D-6E8A-4147-A177-3AD203B41FA5}">
                      <a16:colId xmlns="" xmlns:a16="http://schemas.microsoft.com/office/drawing/2014/main" val="20005"/>
                    </a:ext>
                  </a:extLst>
                </a:gridCol>
                <a:gridCol w="978465">
                  <a:extLst>
                    <a:ext uri="{9D8B030D-6E8A-4147-A177-3AD203B41FA5}">
                      <a16:colId xmlns="" xmlns:a16="http://schemas.microsoft.com/office/drawing/2014/main" val="20006"/>
                    </a:ext>
                  </a:extLst>
                </a:gridCol>
                <a:gridCol w="978465">
                  <a:extLst>
                    <a:ext uri="{9D8B030D-6E8A-4147-A177-3AD203B41FA5}">
                      <a16:colId xmlns="" xmlns:a16="http://schemas.microsoft.com/office/drawing/2014/main" val="20007"/>
                    </a:ext>
                  </a:extLst>
                </a:gridCol>
                <a:gridCol w="978465">
                  <a:extLst>
                    <a:ext uri="{9D8B030D-6E8A-4147-A177-3AD203B41FA5}">
                      <a16:colId xmlns="" xmlns:a16="http://schemas.microsoft.com/office/drawing/2014/main" val="20008"/>
                    </a:ext>
                  </a:extLst>
                </a:gridCol>
              </a:tblGrid>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dirty="0">
                          <a:solidFill>
                            <a:srgbClr val="000000"/>
                          </a:solidFill>
                          <a:latin typeface="宋体"/>
                        </a:rPr>
                        <a:t>品种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dirty="0">
                          <a:solidFill>
                            <a:srgbClr val="000000"/>
                          </a:solidFill>
                          <a:latin typeface="宋体"/>
                        </a:rPr>
                        <a:t>数量单位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出口数量</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r>
                        <a:rPr lang="en-US" altLang="zh-CN" sz="13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出口金额</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r>
                        <a:rPr lang="en-US" altLang="zh-CN" sz="13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占比</a:t>
                      </a:r>
                      <a:r>
                        <a:rPr lang="en-US" altLang="zh-CN" sz="13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出口单价</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1" i="0" u="none" strike="noStrike">
                          <a:solidFill>
                            <a:srgbClr val="000000"/>
                          </a:solidFill>
                          <a:latin typeface="宋体"/>
                        </a:rPr>
                        <a:t>同比</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4200154780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0.52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1405889.7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-4.85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28.77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3.35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棉制针织服装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1905564874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1.67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509805.24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2.68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-7.52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丝制针织服装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2833486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-14.08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3577.44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-20.29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0.07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12.63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-7.23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34577820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2.65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67789.42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1.29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化纤制针织服装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1951041805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0.07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710730.75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-4.38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14.55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3.64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-4.44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其他材料制针织服装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306136722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113986.88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-6.9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3.72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-3.42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2963696563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0.57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1718924.7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35.18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-2.49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棉制梭织服装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665403250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486593.59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-6.25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9.96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7.31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丝制梭织服装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14589185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36424.87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17.5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0.75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24.97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9.42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20226216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38.98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61604.48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29.03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30.46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-7.16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化纤制梭织服装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1975806201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913410.2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18.69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4.62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-3.54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其他材料制梭织服装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287671711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-4.74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220891.58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4.52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7.68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-2.82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毛革制服装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1841499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-14.72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10662.65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-17.22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0.22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57.9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-2.92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衣着附件</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327916.93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6.71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帽类</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114174.91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0.89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其他服装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3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139252203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2.59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52930.72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7.04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1.08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a:solidFill>
                            <a:srgbClr val="000000"/>
                          </a:solidFill>
                          <a:latin typeface="宋体"/>
                        </a:rPr>
                        <a:t>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300" b="0" i="0" u="none" strike="noStrike" dirty="0">
                          <a:solidFill>
                            <a:srgbClr val="000000"/>
                          </a:solidFill>
                          <a:latin typeface="宋体"/>
                        </a:rPr>
                        <a:t>4.34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bl>
          </a:graphicData>
        </a:graphic>
      </p:graphicFrame>
      <p:sp>
        <p:nvSpPr>
          <p:cNvPr id="5" name="灯片编号占位符 5">
            <a:extLst>
              <a:ext uri="{FF2B5EF4-FFF2-40B4-BE49-F238E27FC236}">
                <a16:creationId xmlns="" xmlns:a16="http://schemas.microsoft.com/office/drawing/2014/main" id="{0735C8EE-D601-4A66-8876-A63B2F5D53AC}"/>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27</a:t>
            </a:fld>
            <a:endParaRPr lang="zh-CN" altLang="en-US" dirty="0"/>
          </a:p>
        </p:txBody>
      </p:sp>
    </p:spTree>
    <p:extLst>
      <p:ext uri="{BB962C8B-B14F-4D97-AF65-F5344CB8AC3E}">
        <p14:creationId xmlns="" xmlns:p14="http://schemas.microsoft.com/office/powerpoint/2010/main" val="393471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50A28D59-E3CC-4CB6-A696-46A3174D4BBB}"/>
              </a:ext>
            </a:extLst>
          </p:cNvPr>
          <p:cNvSpPr txBox="1">
            <a:spLocks/>
          </p:cNvSpPr>
          <p:nvPr/>
        </p:nvSpPr>
        <p:spPr bwMode="auto">
          <a:xfrm>
            <a:off x="609600" y="76201"/>
            <a:ext cx="10972800" cy="1034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（七）</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中国对美国服装出口商品结构统计</a:t>
            </a:r>
            <a:r>
              <a:rPr lang="en-US" altLang="zh-CN" sz="3733" b="1" kern="0" dirty="0">
                <a:solidFill>
                  <a:srgbClr val="000000"/>
                </a:solidFill>
                <a:latin typeface="Arial"/>
                <a:ea typeface="黑体"/>
              </a:rPr>
              <a:t/>
            </a:r>
            <a:br>
              <a:rPr lang="en-US" altLang="zh-CN" sz="3733" b="1" kern="0" dirty="0">
                <a:solidFill>
                  <a:srgbClr val="000000"/>
                </a:solidFill>
                <a:latin typeface="Arial"/>
                <a:ea typeface="黑体"/>
              </a:rPr>
            </a:br>
            <a:r>
              <a:rPr lang="zh-CN" altLang="en-US" sz="3733" b="1" kern="0" dirty="0">
                <a:solidFill>
                  <a:srgbClr val="000000"/>
                </a:solidFill>
                <a:latin typeface="Arial"/>
                <a:ea typeface="黑体"/>
              </a:rPr>
              <a:t>（单位：万美元，出口单价：美元</a:t>
            </a:r>
            <a:r>
              <a:rPr lang="en-US" altLang="zh-CN" sz="3733" b="1" kern="0" dirty="0">
                <a:solidFill>
                  <a:srgbClr val="000000"/>
                </a:solidFill>
                <a:latin typeface="Arial"/>
                <a:ea typeface="黑体"/>
              </a:rPr>
              <a:t>/</a:t>
            </a:r>
            <a:r>
              <a:rPr lang="zh-CN" altLang="en-US" sz="3733" b="1" kern="0" dirty="0">
                <a:solidFill>
                  <a:srgbClr val="000000"/>
                </a:solidFill>
                <a:latin typeface="Arial"/>
                <a:ea typeface="黑体"/>
              </a:rPr>
              <a:t>单位）</a:t>
            </a:r>
            <a:r>
              <a:rPr lang="zh-CN" altLang="en-US" sz="3733" kern="0" dirty="0">
                <a:solidFill>
                  <a:srgbClr val="000000"/>
                </a:solidFill>
                <a:latin typeface="Arial"/>
                <a:ea typeface="黑体"/>
              </a:rPr>
              <a:t> </a:t>
            </a:r>
          </a:p>
        </p:txBody>
      </p:sp>
      <p:graphicFrame>
        <p:nvGraphicFramePr>
          <p:cNvPr id="4" name="表格 3">
            <a:extLst>
              <a:ext uri="{FF2B5EF4-FFF2-40B4-BE49-F238E27FC236}">
                <a16:creationId xmlns="" xmlns:a16="http://schemas.microsoft.com/office/drawing/2014/main" id="{AB1C258E-9CEF-4CF6-9D7E-98C5C96BECDA}"/>
              </a:ext>
            </a:extLst>
          </p:cNvPr>
          <p:cNvGraphicFramePr>
            <a:graphicFrameLocks noGrp="1"/>
          </p:cNvGraphicFramePr>
          <p:nvPr>
            <p:extLst/>
          </p:nvPr>
        </p:nvGraphicFramePr>
        <p:xfrm>
          <a:off x="711200" y="1295401"/>
          <a:ext cx="10871201" cy="4949839"/>
        </p:xfrm>
        <a:graphic>
          <a:graphicData uri="http://schemas.openxmlformats.org/drawingml/2006/table">
            <a:tbl>
              <a:tblPr/>
              <a:tblGrid>
                <a:gridCol w="2233084">
                  <a:extLst>
                    <a:ext uri="{9D8B030D-6E8A-4147-A177-3AD203B41FA5}">
                      <a16:colId xmlns="" xmlns:a16="http://schemas.microsoft.com/office/drawing/2014/main" val="233571504"/>
                    </a:ext>
                  </a:extLst>
                </a:gridCol>
                <a:gridCol w="1297516">
                  <a:extLst>
                    <a:ext uri="{9D8B030D-6E8A-4147-A177-3AD203B41FA5}">
                      <a16:colId xmlns="" xmlns:a16="http://schemas.microsoft.com/office/drawing/2014/main" val="1083237995"/>
                    </a:ext>
                  </a:extLst>
                </a:gridCol>
                <a:gridCol w="1490133">
                  <a:extLst>
                    <a:ext uri="{9D8B030D-6E8A-4147-A177-3AD203B41FA5}">
                      <a16:colId xmlns="" xmlns:a16="http://schemas.microsoft.com/office/drawing/2014/main" val="2207664664"/>
                    </a:ext>
                  </a:extLst>
                </a:gridCol>
                <a:gridCol w="933451">
                  <a:extLst>
                    <a:ext uri="{9D8B030D-6E8A-4147-A177-3AD203B41FA5}">
                      <a16:colId xmlns="" xmlns:a16="http://schemas.microsoft.com/office/drawing/2014/main" val="829456276"/>
                    </a:ext>
                  </a:extLst>
                </a:gridCol>
                <a:gridCol w="1176867">
                  <a:extLst>
                    <a:ext uri="{9D8B030D-6E8A-4147-A177-3AD203B41FA5}">
                      <a16:colId xmlns="" xmlns:a16="http://schemas.microsoft.com/office/drawing/2014/main" val="459600313"/>
                    </a:ext>
                  </a:extLst>
                </a:gridCol>
                <a:gridCol w="935567">
                  <a:extLst>
                    <a:ext uri="{9D8B030D-6E8A-4147-A177-3AD203B41FA5}">
                      <a16:colId xmlns="" xmlns:a16="http://schemas.microsoft.com/office/drawing/2014/main" val="1732763438"/>
                    </a:ext>
                  </a:extLst>
                </a:gridCol>
                <a:gridCol w="935567">
                  <a:extLst>
                    <a:ext uri="{9D8B030D-6E8A-4147-A177-3AD203B41FA5}">
                      <a16:colId xmlns="" xmlns:a16="http://schemas.microsoft.com/office/drawing/2014/main" val="2969654335"/>
                    </a:ext>
                  </a:extLst>
                </a:gridCol>
                <a:gridCol w="933449">
                  <a:extLst>
                    <a:ext uri="{9D8B030D-6E8A-4147-A177-3AD203B41FA5}">
                      <a16:colId xmlns="" xmlns:a16="http://schemas.microsoft.com/office/drawing/2014/main" val="3986838518"/>
                    </a:ext>
                  </a:extLst>
                </a:gridCol>
                <a:gridCol w="935567">
                  <a:extLst>
                    <a:ext uri="{9D8B030D-6E8A-4147-A177-3AD203B41FA5}">
                      <a16:colId xmlns="" xmlns:a16="http://schemas.microsoft.com/office/drawing/2014/main" val="817098236"/>
                    </a:ext>
                  </a:extLst>
                </a:gridCol>
              </a:tblGrid>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品种</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数量单位</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出口数量</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出口金额</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占比</a:t>
                      </a:r>
                      <a:r>
                        <a:rPr kumimoji="0" lang="en-US" altLang="zh-CN"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出口单价</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20719997"/>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3836543101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1404706.4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30.95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-3.31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00878176"/>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棉制针织服装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1298635721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529536.21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11.67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4.08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-0.42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34384069"/>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丝制针织服装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2205372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3045.67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0.07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13.81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95787341"/>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毛制针织服装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18508040</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36524.3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-6.75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19.73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4.12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84751601"/>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化纤制针织服装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2121301813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6.17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702885.39</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0.78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15.48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3.31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-5.07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17104466"/>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其他材料制针织服装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395892155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-6.31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132714.86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-8.55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3.35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-2.39</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1969976"/>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2917232876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1348838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29.71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4.62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-4.85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1126194"/>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棉制梭织服装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824437815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560579.09</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12.35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0.04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31835641"/>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丝制梭织服装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9283577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-3.47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22496.57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-6.12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24.23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94848607"/>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毛制梭织服装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8993445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-5.83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32398.02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-0.75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0.71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36.02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31620251"/>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化纤制梭织服装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1858862876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5.32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596265.28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13.14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3.21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-7.08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2030746"/>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其他材料制梭织服装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215655163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137099.05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-6.55</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3.02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6.36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-4.34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76161498"/>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毛革制服装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2056266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-6.26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9997.49</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-12.88</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0.22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48.62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-7.06</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91731263"/>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衣着附件</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286398.49</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-0.27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6.21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89658104"/>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帽类</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121386.12</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2.67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　</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87027345"/>
                  </a:ext>
                </a:extLst>
              </a:tr>
              <a:tr h="29116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其他服装</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件（套）</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356401150</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10.37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128626.73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25.34</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2.83</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3.61</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13.57</a:t>
                      </a:r>
                    </a:p>
                  </a:txBody>
                  <a:tcPr marL="9707" marR="9707" marT="97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98087187"/>
                  </a:ext>
                </a:extLst>
              </a:tr>
            </a:tbl>
          </a:graphicData>
        </a:graphic>
      </p:graphicFrame>
      <p:sp>
        <p:nvSpPr>
          <p:cNvPr id="5" name="灯片编号占位符 5">
            <a:extLst>
              <a:ext uri="{FF2B5EF4-FFF2-40B4-BE49-F238E27FC236}">
                <a16:creationId xmlns="" xmlns:a16="http://schemas.microsoft.com/office/drawing/2014/main" id="{E362E560-2933-4230-8474-4FC06C807B07}"/>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28</a:t>
            </a:fld>
            <a:endParaRPr lang="zh-CN" altLang="en-US" dirty="0"/>
          </a:p>
        </p:txBody>
      </p:sp>
    </p:spTree>
    <p:extLst>
      <p:ext uri="{BB962C8B-B14F-4D97-AF65-F5344CB8AC3E}">
        <p14:creationId xmlns="" xmlns:p14="http://schemas.microsoft.com/office/powerpoint/2010/main" val="28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179AA3E2-34AE-4AAA-B9A8-7B9F85812C88}"/>
              </a:ext>
            </a:extLst>
          </p:cNvPr>
          <p:cNvSpPr txBox="1">
            <a:spLocks/>
          </p:cNvSpPr>
          <p:nvPr/>
        </p:nvSpPr>
        <p:spPr bwMode="auto">
          <a:xfrm>
            <a:off x="609600" y="97153"/>
            <a:ext cx="10972800" cy="103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（八）</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中国对日本服装出口商品结构统计</a:t>
            </a:r>
            <a:r>
              <a:rPr lang="en-US" altLang="zh-CN" sz="3733" b="1" kern="0" dirty="0">
                <a:solidFill>
                  <a:srgbClr val="000000"/>
                </a:solidFill>
                <a:latin typeface="Arial"/>
                <a:ea typeface="黑体"/>
              </a:rPr>
              <a:t/>
            </a:r>
            <a:br>
              <a:rPr lang="en-US" altLang="zh-CN" sz="3733" b="1" kern="0" dirty="0">
                <a:solidFill>
                  <a:srgbClr val="000000"/>
                </a:solidFill>
                <a:latin typeface="Arial"/>
                <a:ea typeface="黑体"/>
              </a:rPr>
            </a:br>
            <a:r>
              <a:rPr lang="zh-CN" altLang="en-US" sz="3733" b="1" kern="0" dirty="0">
                <a:solidFill>
                  <a:srgbClr val="000000"/>
                </a:solidFill>
                <a:latin typeface="Arial"/>
                <a:ea typeface="黑体"/>
              </a:rPr>
              <a:t>（单位：万美元，出口单价：美元</a:t>
            </a:r>
            <a:r>
              <a:rPr lang="en-US" altLang="zh-CN" sz="3733" b="1" kern="0" dirty="0">
                <a:solidFill>
                  <a:srgbClr val="000000"/>
                </a:solidFill>
                <a:latin typeface="Arial"/>
                <a:ea typeface="黑体"/>
              </a:rPr>
              <a:t>/</a:t>
            </a:r>
            <a:r>
              <a:rPr lang="zh-CN" altLang="en-US" sz="3733" b="1" kern="0" dirty="0">
                <a:solidFill>
                  <a:srgbClr val="000000"/>
                </a:solidFill>
                <a:latin typeface="Arial"/>
                <a:ea typeface="黑体"/>
              </a:rPr>
              <a:t>单位）</a:t>
            </a:r>
            <a:r>
              <a:rPr lang="zh-CN" altLang="en-US" sz="3733" kern="0" dirty="0">
                <a:solidFill>
                  <a:srgbClr val="000000"/>
                </a:solidFill>
                <a:latin typeface="Arial"/>
                <a:ea typeface="黑体"/>
              </a:rPr>
              <a:t> </a:t>
            </a:r>
          </a:p>
        </p:txBody>
      </p:sp>
      <p:graphicFrame>
        <p:nvGraphicFramePr>
          <p:cNvPr id="4" name="表格 3">
            <a:extLst>
              <a:ext uri="{FF2B5EF4-FFF2-40B4-BE49-F238E27FC236}">
                <a16:creationId xmlns="" xmlns:a16="http://schemas.microsoft.com/office/drawing/2014/main" id="{0E17C824-8FF9-4E85-BA77-40F656878EB1}"/>
              </a:ext>
            </a:extLst>
          </p:cNvPr>
          <p:cNvGraphicFramePr>
            <a:graphicFrameLocks noGrp="1"/>
          </p:cNvGraphicFramePr>
          <p:nvPr>
            <p:extLst/>
          </p:nvPr>
        </p:nvGraphicFramePr>
        <p:xfrm>
          <a:off x="406400" y="1295401"/>
          <a:ext cx="11480805" cy="4949839"/>
        </p:xfrm>
        <a:graphic>
          <a:graphicData uri="http://schemas.openxmlformats.org/drawingml/2006/table">
            <a:tbl>
              <a:tblPr/>
              <a:tblGrid>
                <a:gridCol w="2358319">
                  <a:extLst>
                    <a:ext uri="{9D8B030D-6E8A-4147-A177-3AD203B41FA5}">
                      <a16:colId xmlns="" xmlns:a16="http://schemas.microsoft.com/office/drawing/2014/main" val="20000"/>
                    </a:ext>
                  </a:extLst>
                </a:gridCol>
                <a:gridCol w="1371115">
                  <a:extLst>
                    <a:ext uri="{9D8B030D-6E8A-4147-A177-3AD203B41FA5}">
                      <a16:colId xmlns="" xmlns:a16="http://schemas.microsoft.com/office/drawing/2014/main" val="20001"/>
                    </a:ext>
                  </a:extLst>
                </a:gridCol>
                <a:gridCol w="1572212">
                  <a:extLst>
                    <a:ext uri="{9D8B030D-6E8A-4147-A177-3AD203B41FA5}">
                      <a16:colId xmlns="" xmlns:a16="http://schemas.microsoft.com/office/drawing/2014/main" val="20002"/>
                    </a:ext>
                  </a:extLst>
                </a:gridCol>
                <a:gridCol w="987203">
                  <a:extLst>
                    <a:ext uri="{9D8B030D-6E8A-4147-A177-3AD203B41FA5}">
                      <a16:colId xmlns="" xmlns:a16="http://schemas.microsoft.com/office/drawing/2014/main" val="20003"/>
                    </a:ext>
                  </a:extLst>
                </a:gridCol>
                <a:gridCol w="1243144">
                  <a:extLst>
                    <a:ext uri="{9D8B030D-6E8A-4147-A177-3AD203B41FA5}">
                      <a16:colId xmlns="" xmlns:a16="http://schemas.microsoft.com/office/drawing/2014/main" val="20004"/>
                    </a:ext>
                  </a:extLst>
                </a:gridCol>
                <a:gridCol w="987203">
                  <a:extLst>
                    <a:ext uri="{9D8B030D-6E8A-4147-A177-3AD203B41FA5}">
                      <a16:colId xmlns="" xmlns:a16="http://schemas.microsoft.com/office/drawing/2014/main" val="20005"/>
                    </a:ext>
                  </a:extLst>
                </a:gridCol>
                <a:gridCol w="987203">
                  <a:extLst>
                    <a:ext uri="{9D8B030D-6E8A-4147-A177-3AD203B41FA5}">
                      <a16:colId xmlns="" xmlns:a16="http://schemas.microsoft.com/office/drawing/2014/main" val="20006"/>
                    </a:ext>
                  </a:extLst>
                </a:gridCol>
                <a:gridCol w="987203">
                  <a:extLst>
                    <a:ext uri="{9D8B030D-6E8A-4147-A177-3AD203B41FA5}">
                      <a16:colId xmlns="" xmlns:a16="http://schemas.microsoft.com/office/drawing/2014/main" val="20007"/>
                    </a:ext>
                  </a:extLst>
                </a:gridCol>
                <a:gridCol w="987203">
                  <a:extLst>
                    <a:ext uri="{9D8B030D-6E8A-4147-A177-3AD203B41FA5}">
                      <a16:colId xmlns="" xmlns:a16="http://schemas.microsoft.com/office/drawing/2014/main" val="20008"/>
                    </a:ext>
                  </a:extLst>
                </a:gridCol>
              </a:tblGrid>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品种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数量单位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出口数量</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出口金额</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占比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出口单价</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1707335561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699460.11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34.42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-2.81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棉制针织服装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601265579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218784.75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-3.05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10.76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3.64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丝制针织服装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1689359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38.63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1755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4.51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-24.61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15323600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-10.27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27184.37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-10.99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17.74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化纤制针织服装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788596150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348583.2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17.15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4.42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-3.92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其他材料制针织服装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300460873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4.87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103152.8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2.14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944798840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6.33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703495.3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0.73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7.45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-5.27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棉制梭织服装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296609508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0.62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210982.58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7.11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丝制梭织服装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587092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-8.84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1797.21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-14.58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30.61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10171703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-5.82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50175.34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-12.93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2.47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-7.56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化纤制梭织服装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558966818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389948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4.47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19.19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-6.72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其他材料制梭织服装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78463719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-5.82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50175.34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-12.93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2.47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-7.56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毛革制服装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599648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4106.59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68.48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-10.67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衣着附件</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137220.17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6.75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帽类</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26116.65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-5.06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291167">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74088038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4.02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26114.68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11.41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3.52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7.1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bl>
          </a:graphicData>
        </a:graphic>
      </p:graphicFrame>
      <p:sp>
        <p:nvSpPr>
          <p:cNvPr id="5" name="灯片编号占位符 5">
            <a:extLst>
              <a:ext uri="{FF2B5EF4-FFF2-40B4-BE49-F238E27FC236}">
                <a16:creationId xmlns="" xmlns:a16="http://schemas.microsoft.com/office/drawing/2014/main" id="{30190C0F-2CA8-4C6A-845D-80FF1449C6A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29</a:t>
            </a:fld>
            <a:endParaRPr lang="zh-CN" altLang="en-US" dirty="0"/>
          </a:p>
        </p:txBody>
      </p:sp>
    </p:spTree>
    <p:extLst>
      <p:ext uri="{BB962C8B-B14F-4D97-AF65-F5344CB8AC3E}">
        <p14:creationId xmlns="" xmlns:p14="http://schemas.microsoft.com/office/powerpoint/2010/main" val="38481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3"/>
          <p:cNvSpPr>
            <a:spLocks noChangeArrowheads="1"/>
          </p:cNvSpPr>
          <p:nvPr/>
        </p:nvSpPr>
        <p:spPr bwMode="auto">
          <a:xfrm>
            <a:off x="2032000" y="482600"/>
            <a:ext cx="7143800" cy="1200329"/>
          </a:xfrm>
          <a:prstGeom prst="rect">
            <a:avLst/>
          </a:prstGeom>
          <a:noFill/>
          <a:ln w="9525">
            <a:noFill/>
            <a:miter lim="800000"/>
          </a:ln>
        </p:spPr>
        <p:txBody>
          <a:bodyPr wrap="square">
            <a:spAutoFit/>
          </a:bodyPr>
          <a:lstStyle/>
          <a:p>
            <a:pPr eaLnBrk="0" hangingPunct="0">
              <a:defRPr/>
            </a:pPr>
            <a:r>
              <a:rPr lang="zh-CN" altLang="en-US" sz="6400" b="1" dirty="0">
                <a:solidFill>
                  <a:srgbClr val="FFFF00"/>
                </a:solidFill>
                <a:ea typeface="宋体" panose="02010600030101010101" pitchFamily="2" charset="-122"/>
              </a:rPr>
              <a:t>      </a:t>
            </a:r>
            <a:r>
              <a:rPr lang="zh-CN" altLang="en-US" sz="7200" b="1" kern="0" dirty="0">
                <a:solidFill>
                  <a:srgbClr val="002D86"/>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rPr>
              <a:t>第 一 部 分</a:t>
            </a:r>
            <a:endParaRPr lang="en-US" altLang="zh-CN" sz="7200" b="1" kern="0" dirty="0">
              <a:solidFill>
                <a:srgbClr val="002D86"/>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endParaRPr>
          </a:p>
        </p:txBody>
      </p:sp>
      <p:pic>
        <p:nvPicPr>
          <p:cNvPr id="4" name="Picture 9" descr="WinFX_WPF__18d"/>
          <p:cNvPicPr>
            <a:picLocks noChangeAspect="1" noChangeArrowheads="1"/>
          </p:cNvPicPr>
          <p:nvPr/>
        </p:nvPicPr>
        <p:blipFill>
          <a:blip r:embed="rId2" cstate="print"/>
          <a:srcRect/>
          <a:stretch>
            <a:fillRect/>
          </a:stretch>
        </p:blipFill>
        <p:spPr bwMode="auto">
          <a:xfrm>
            <a:off x="10001278" y="5429264"/>
            <a:ext cx="1572684" cy="1428736"/>
          </a:xfrm>
          <a:prstGeom prst="rect">
            <a:avLst/>
          </a:prstGeom>
          <a:noFill/>
          <a:ln w="9525">
            <a:noFill/>
            <a:miter lim="800000"/>
            <a:headEnd/>
            <a:tailEnd/>
          </a:ln>
        </p:spPr>
      </p:pic>
      <p:pic>
        <p:nvPicPr>
          <p:cNvPr id="5" name="Picture 16" descr="WinFX_WPF__18d"/>
          <p:cNvPicPr>
            <a:picLocks noChangeAspect="1" noChangeArrowheads="1"/>
          </p:cNvPicPr>
          <p:nvPr/>
        </p:nvPicPr>
        <p:blipFill>
          <a:blip r:embed="rId3" cstate="print"/>
          <a:srcRect/>
          <a:stretch>
            <a:fillRect/>
          </a:stretch>
        </p:blipFill>
        <p:spPr bwMode="auto">
          <a:xfrm>
            <a:off x="9239272" y="5524515"/>
            <a:ext cx="607483" cy="512763"/>
          </a:xfrm>
          <a:prstGeom prst="rect">
            <a:avLst/>
          </a:prstGeom>
          <a:noFill/>
          <a:ln w="9525">
            <a:noFill/>
            <a:miter lim="800000"/>
            <a:headEnd/>
            <a:tailEnd/>
          </a:ln>
        </p:spPr>
      </p:pic>
      <p:sp>
        <p:nvSpPr>
          <p:cNvPr id="6" name="TextBox 1"/>
          <p:cNvSpPr txBox="1">
            <a:spLocks noChangeArrowheads="1"/>
          </p:cNvSpPr>
          <p:nvPr/>
        </p:nvSpPr>
        <p:spPr bwMode="auto">
          <a:xfrm>
            <a:off x="1828800" y="1600201"/>
            <a:ext cx="8712224" cy="4118820"/>
          </a:xfrm>
          <a:prstGeom prst="rect">
            <a:avLst/>
          </a:prstGeom>
          <a:noFill/>
          <a:ln w="9525">
            <a:noFill/>
            <a:miter lim="800000"/>
          </a:ln>
        </p:spPr>
        <p:txBody>
          <a:bodyPr wrap="square">
            <a:spAutoFit/>
          </a:bodyPr>
          <a:lstStyle/>
          <a:p>
            <a:pPr>
              <a:lnSpc>
                <a:spcPct val="150000"/>
              </a:lnSpc>
            </a:pPr>
            <a:r>
              <a:rPr lang="en-US" altLang="zh-CN" sz="6400" b="1" dirty="0">
                <a:solidFill>
                  <a:srgbClr val="002B82"/>
                </a:solidFill>
                <a:effectLst>
                  <a:outerShdw blurRad="38100" dist="38100" dir="2700000" algn="tl">
                    <a:srgbClr val="000000">
                      <a:alpha val="43137"/>
                    </a:srgbClr>
                  </a:outerShdw>
                </a:effectLst>
                <a:ea typeface="宋体" panose="02010600030101010101" pitchFamily="2" charset="-122"/>
              </a:rPr>
              <a:t> </a:t>
            </a:r>
            <a:r>
              <a:rPr lang="zh-CN" altLang="en-US"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迈入新时代   适应新常态</a:t>
            </a:r>
            <a:endParaRPr lang="en-US" altLang="zh-CN"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50000"/>
              </a:lnSpc>
            </a:pPr>
            <a:r>
              <a:rPr lang="zh-CN" altLang="en-US"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研究新需求   开发新供给</a:t>
            </a:r>
          </a:p>
          <a:p>
            <a:pPr>
              <a:lnSpc>
                <a:spcPct val="150000"/>
              </a:lnSpc>
            </a:pPr>
            <a:endParaRPr lang="en-US" altLang="zh-CN"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3</a:t>
            </a:fld>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63" presetClass="path" presetSubtype="0" accel="50000" decel="50000" fill="hold" nodeType="withEffect">
                                  <p:stCondLst>
                                    <p:cond delay="0"/>
                                  </p:stCondLst>
                                  <p:childTnLst>
                                    <p:animMotion origin="layout" path="M -0.14045 4.62428E-7 L 2.77778E-7 4.62428E-7 " pathEditMode="relative" rAng="0" ptsTypes="AA">
                                      <p:cBhvr>
                                        <p:cTn id="9" dur="1000" fill="hold"/>
                                        <p:tgtEl>
                                          <p:spTgt spid="4"/>
                                        </p:tgtEl>
                                        <p:attrNameLst>
                                          <p:attrName>ppt_x</p:attrName>
                                          <p:attrName>ppt_y</p:attrName>
                                        </p:attrNameLst>
                                      </p:cBhvr>
                                      <p:rCtr x="70"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63" presetClass="path" presetSubtype="0" accel="50000" decel="50000" fill="hold" nodeType="withEffect">
                                  <p:stCondLst>
                                    <p:cond delay="0"/>
                                  </p:stCondLst>
                                  <p:childTnLst>
                                    <p:animMotion origin="layout" path="M -0.14045 4.62428E-7 L 2.77778E-7 4.62428E-7 " pathEditMode="relative" rAng="0" ptsTypes="AA">
                                      <p:cBhvr>
                                        <p:cTn id="15" dur="1000" fill="hold"/>
                                        <p:tgtEl>
                                          <p:spTgt spid="5"/>
                                        </p:tgtEl>
                                        <p:attrNameLst>
                                          <p:attrName>ppt_x</p:attrName>
                                          <p:attrName>ppt_y</p:attrName>
                                        </p:attrNameLst>
                                      </p:cBhvr>
                                      <p:rCtr x="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237082A-6CC4-487F-A5DE-ED898E62AD2C}"/>
              </a:ext>
            </a:extLst>
          </p:cNvPr>
          <p:cNvSpPr txBox="1">
            <a:spLocks/>
          </p:cNvSpPr>
          <p:nvPr/>
        </p:nvSpPr>
        <p:spPr bwMode="auto">
          <a:xfrm>
            <a:off x="609600" y="76201"/>
            <a:ext cx="10972800" cy="1036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（九）</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中国对东盟服装出口商品结构统计</a:t>
            </a:r>
            <a:r>
              <a:rPr lang="en-US" altLang="zh-CN" sz="3733" b="1" kern="0" dirty="0">
                <a:solidFill>
                  <a:srgbClr val="000000"/>
                </a:solidFill>
                <a:latin typeface="Arial"/>
                <a:ea typeface="黑体"/>
              </a:rPr>
              <a:t/>
            </a:r>
            <a:br>
              <a:rPr lang="en-US" altLang="zh-CN" sz="3733" b="1" kern="0" dirty="0">
                <a:solidFill>
                  <a:srgbClr val="000000"/>
                </a:solidFill>
                <a:latin typeface="Arial"/>
                <a:ea typeface="黑体"/>
              </a:rPr>
            </a:br>
            <a:r>
              <a:rPr lang="zh-CN" altLang="en-US" sz="3733" b="1" kern="0" dirty="0">
                <a:solidFill>
                  <a:srgbClr val="000000"/>
                </a:solidFill>
                <a:latin typeface="Arial"/>
                <a:ea typeface="黑体"/>
              </a:rPr>
              <a:t>（单位：万美元，出口单价：美元</a:t>
            </a:r>
            <a:r>
              <a:rPr lang="en-US" altLang="zh-CN" sz="3733" b="1" kern="0" dirty="0">
                <a:solidFill>
                  <a:srgbClr val="000000"/>
                </a:solidFill>
                <a:latin typeface="Arial"/>
                <a:ea typeface="黑体"/>
              </a:rPr>
              <a:t>/</a:t>
            </a:r>
            <a:r>
              <a:rPr lang="zh-CN" altLang="en-US" sz="3733" b="1" kern="0" dirty="0">
                <a:solidFill>
                  <a:srgbClr val="000000"/>
                </a:solidFill>
                <a:latin typeface="Arial"/>
                <a:ea typeface="黑体"/>
              </a:rPr>
              <a:t>单位）</a:t>
            </a:r>
            <a:r>
              <a:rPr lang="zh-CN" altLang="en-US" sz="3733" kern="0" dirty="0">
                <a:solidFill>
                  <a:srgbClr val="000000"/>
                </a:solidFill>
                <a:latin typeface="Arial"/>
                <a:ea typeface="黑体"/>
              </a:rPr>
              <a:t> </a:t>
            </a:r>
          </a:p>
        </p:txBody>
      </p:sp>
      <p:graphicFrame>
        <p:nvGraphicFramePr>
          <p:cNvPr id="4" name="表格 3">
            <a:extLst>
              <a:ext uri="{FF2B5EF4-FFF2-40B4-BE49-F238E27FC236}">
                <a16:creationId xmlns="" xmlns:a16="http://schemas.microsoft.com/office/drawing/2014/main" id="{8A87A683-2335-4ECE-BC13-7B09AF722858}"/>
              </a:ext>
            </a:extLst>
          </p:cNvPr>
          <p:cNvGraphicFramePr>
            <a:graphicFrameLocks noGrp="1"/>
          </p:cNvGraphicFramePr>
          <p:nvPr>
            <p:extLst/>
          </p:nvPr>
        </p:nvGraphicFramePr>
        <p:xfrm>
          <a:off x="508001" y="1219201"/>
          <a:ext cx="11175997" cy="4953001"/>
        </p:xfrm>
        <a:graphic>
          <a:graphicData uri="http://schemas.openxmlformats.org/drawingml/2006/table">
            <a:tbl>
              <a:tblPr/>
              <a:tblGrid>
                <a:gridCol w="2295708">
                  <a:extLst>
                    <a:ext uri="{9D8B030D-6E8A-4147-A177-3AD203B41FA5}">
                      <a16:colId xmlns="" xmlns:a16="http://schemas.microsoft.com/office/drawing/2014/main" val="20000"/>
                    </a:ext>
                  </a:extLst>
                </a:gridCol>
                <a:gridCol w="1334712">
                  <a:extLst>
                    <a:ext uri="{9D8B030D-6E8A-4147-A177-3AD203B41FA5}">
                      <a16:colId xmlns="" xmlns:a16="http://schemas.microsoft.com/office/drawing/2014/main" val="20001"/>
                    </a:ext>
                  </a:extLst>
                </a:gridCol>
                <a:gridCol w="1530473">
                  <a:extLst>
                    <a:ext uri="{9D8B030D-6E8A-4147-A177-3AD203B41FA5}">
                      <a16:colId xmlns="" xmlns:a16="http://schemas.microsoft.com/office/drawing/2014/main" val="20002"/>
                    </a:ext>
                  </a:extLst>
                </a:gridCol>
                <a:gridCol w="960993">
                  <a:extLst>
                    <a:ext uri="{9D8B030D-6E8A-4147-A177-3AD203B41FA5}">
                      <a16:colId xmlns="" xmlns:a16="http://schemas.microsoft.com/office/drawing/2014/main" val="20003"/>
                    </a:ext>
                  </a:extLst>
                </a:gridCol>
                <a:gridCol w="1210139">
                  <a:extLst>
                    <a:ext uri="{9D8B030D-6E8A-4147-A177-3AD203B41FA5}">
                      <a16:colId xmlns="" xmlns:a16="http://schemas.microsoft.com/office/drawing/2014/main" val="20004"/>
                    </a:ext>
                  </a:extLst>
                </a:gridCol>
                <a:gridCol w="960993">
                  <a:extLst>
                    <a:ext uri="{9D8B030D-6E8A-4147-A177-3AD203B41FA5}">
                      <a16:colId xmlns="" xmlns:a16="http://schemas.microsoft.com/office/drawing/2014/main" val="20005"/>
                    </a:ext>
                  </a:extLst>
                </a:gridCol>
                <a:gridCol w="960993">
                  <a:extLst>
                    <a:ext uri="{9D8B030D-6E8A-4147-A177-3AD203B41FA5}">
                      <a16:colId xmlns="" xmlns:a16="http://schemas.microsoft.com/office/drawing/2014/main" val="20006"/>
                    </a:ext>
                  </a:extLst>
                </a:gridCol>
                <a:gridCol w="960993">
                  <a:extLst>
                    <a:ext uri="{9D8B030D-6E8A-4147-A177-3AD203B41FA5}">
                      <a16:colId xmlns="" xmlns:a16="http://schemas.microsoft.com/office/drawing/2014/main" val="20007"/>
                    </a:ext>
                  </a:extLst>
                </a:gridCol>
                <a:gridCol w="960993">
                  <a:extLst>
                    <a:ext uri="{9D8B030D-6E8A-4147-A177-3AD203B41FA5}">
                      <a16:colId xmlns="" xmlns:a16="http://schemas.microsoft.com/office/drawing/2014/main" val="20008"/>
                    </a:ext>
                  </a:extLst>
                </a:gridCol>
              </a:tblGrid>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dirty="0">
                          <a:solidFill>
                            <a:srgbClr val="000000"/>
                          </a:solidFill>
                          <a:latin typeface="宋体"/>
                        </a:rPr>
                        <a:t>品种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数量单位</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出口数量</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出口金额</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占比</a:t>
                      </a:r>
                      <a:r>
                        <a:rPr lang="en-US" altLang="zh-CN" sz="1200" b="1" i="0" u="none" strike="noStrike">
                          <a:solidFill>
                            <a:srgbClr val="000000"/>
                          </a:solidFill>
                          <a:latin typeface="宋体"/>
                        </a:rPr>
                        <a:t>%</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出口单价</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1" i="0" u="none" strike="noStrike">
                          <a:solidFill>
                            <a:srgbClr val="000000"/>
                          </a:solidFill>
                          <a:latin typeface="宋体"/>
                        </a:rPr>
                        <a:t>同比</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1555525808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-14.01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344538.25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-8.71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9.91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6.16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棉制针织服装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943210874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-20.37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229971.79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-8.08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6.62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2.44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15.44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丝制针织服装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8068433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-48.61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922.32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-59.1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1.14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-20.41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1583886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17.95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1631.95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23.97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化纤制针织服装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561681524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1.91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101884.97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2.93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1.81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-8.65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其他材料制针织服装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40981091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10127.22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-28.85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0.29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2.47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-2.55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1279467025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6.18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411085.04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11.83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3.21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-4.66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棉制梭织服装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601206479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-3.15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256387.26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-4.18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4.26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丝制梭织服装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3803906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19.43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7983.11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497.03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0.23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20.99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399.92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1248741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-20.73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2275.68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7.78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0.07</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18.22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35.98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化纤制梭织服装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563786639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128754.85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13.65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3.71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2.28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-7.53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其他材料制梭织服装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109421260</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-9.39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15684.14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-28.02</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0.45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1.43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-20.56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毛革制服装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51831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22.18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174.54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-21.33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0.01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33.68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-35.61</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衣着附件</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119727.86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16.74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3.45</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帽类</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16983.86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-8.4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0.49</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dirty="0">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　</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291353">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其他服装</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zh-CN" altLang="en-US" sz="1200" b="0" i="0" u="none" strike="noStrike">
                          <a:solidFill>
                            <a:srgbClr val="000000"/>
                          </a:solidFill>
                          <a:latin typeface="宋体"/>
                        </a:rPr>
                        <a:t>件（套）</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23195698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12.3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13296.26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7.66</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a:solidFill>
                            <a:srgbClr val="000000"/>
                          </a:solidFill>
                          <a:latin typeface="宋体"/>
                        </a:rPr>
                        <a:t>0.38</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5.73</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黑体"/>
                        </a:defRPr>
                      </a:lvl1pPr>
                      <a:lvl2pPr marL="457200" algn="l" defTabSz="914400" rtl="0" eaLnBrk="1" latinLnBrk="0" hangingPunct="1">
                        <a:defRPr sz="1800" kern="1200">
                          <a:solidFill>
                            <a:schemeClr val="tx1"/>
                          </a:solidFill>
                          <a:latin typeface="Arial"/>
                          <a:ea typeface="黑体"/>
                        </a:defRPr>
                      </a:lvl2pPr>
                      <a:lvl3pPr marL="914400" algn="l" defTabSz="914400" rtl="0" eaLnBrk="1" latinLnBrk="0" hangingPunct="1">
                        <a:defRPr sz="1800" kern="1200">
                          <a:solidFill>
                            <a:schemeClr val="tx1"/>
                          </a:solidFill>
                          <a:latin typeface="Arial"/>
                          <a:ea typeface="黑体"/>
                        </a:defRPr>
                      </a:lvl3pPr>
                      <a:lvl4pPr marL="1371600" algn="l" defTabSz="914400" rtl="0" eaLnBrk="1" latinLnBrk="0" hangingPunct="1">
                        <a:defRPr sz="1800" kern="1200">
                          <a:solidFill>
                            <a:schemeClr val="tx1"/>
                          </a:solidFill>
                          <a:latin typeface="Arial"/>
                          <a:ea typeface="黑体"/>
                        </a:defRPr>
                      </a:lvl4pPr>
                      <a:lvl5pPr marL="1828800" algn="l" defTabSz="914400" rtl="0" eaLnBrk="1" latinLnBrk="0" hangingPunct="1">
                        <a:defRPr sz="1800" kern="1200">
                          <a:solidFill>
                            <a:schemeClr val="tx1"/>
                          </a:solidFill>
                          <a:latin typeface="Arial"/>
                          <a:ea typeface="黑体"/>
                        </a:defRPr>
                      </a:lvl5pPr>
                      <a:lvl6pPr marL="2286000" algn="l" defTabSz="914400" rtl="0" eaLnBrk="1" latinLnBrk="0" hangingPunct="1">
                        <a:defRPr sz="1800" kern="1200">
                          <a:solidFill>
                            <a:schemeClr val="tx1"/>
                          </a:solidFill>
                          <a:latin typeface="Arial"/>
                          <a:ea typeface="黑体"/>
                        </a:defRPr>
                      </a:lvl6pPr>
                      <a:lvl7pPr marL="2743200" algn="l" defTabSz="914400" rtl="0" eaLnBrk="1" latinLnBrk="0" hangingPunct="1">
                        <a:defRPr sz="1800" kern="1200">
                          <a:solidFill>
                            <a:schemeClr val="tx1"/>
                          </a:solidFill>
                          <a:latin typeface="Arial"/>
                          <a:ea typeface="黑体"/>
                        </a:defRPr>
                      </a:lvl7pPr>
                      <a:lvl8pPr marL="3200400" algn="l" defTabSz="914400" rtl="0" eaLnBrk="1" latinLnBrk="0" hangingPunct="1">
                        <a:defRPr sz="1800" kern="1200">
                          <a:solidFill>
                            <a:schemeClr val="tx1"/>
                          </a:solidFill>
                          <a:latin typeface="Arial"/>
                          <a:ea typeface="黑体"/>
                        </a:defRPr>
                      </a:lvl8pPr>
                      <a:lvl9pPr marL="3657600" algn="l" defTabSz="914400" rtl="0" eaLnBrk="1" latinLnBrk="0" hangingPunct="1">
                        <a:defRPr sz="1800" kern="1200">
                          <a:solidFill>
                            <a:schemeClr val="tx1"/>
                          </a:solidFill>
                          <a:latin typeface="Arial"/>
                          <a:ea typeface="黑体"/>
                        </a:defRPr>
                      </a:lvl9pPr>
                    </a:lstStyle>
                    <a:p>
                      <a:pPr algn="ctr" fontAlgn="ctr"/>
                      <a:r>
                        <a:rPr lang="en-US" altLang="zh-CN" sz="1200" b="0" i="0" u="none" strike="noStrike" dirty="0">
                          <a:solidFill>
                            <a:srgbClr val="000000"/>
                          </a:solidFill>
                          <a:latin typeface="宋体"/>
                        </a:rPr>
                        <a:t>-4.14</a:t>
                      </a:r>
                    </a:p>
                  </a:txBody>
                  <a:tcPr marL="9707" marR="9707" marT="9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bl>
          </a:graphicData>
        </a:graphic>
      </p:graphicFrame>
      <p:sp>
        <p:nvSpPr>
          <p:cNvPr id="5" name="灯片编号占位符 5">
            <a:extLst>
              <a:ext uri="{FF2B5EF4-FFF2-40B4-BE49-F238E27FC236}">
                <a16:creationId xmlns="" xmlns:a16="http://schemas.microsoft.com/office/drawing/2014/main" id="{029E277D-8C8D-4A7B-AC86-DE5CEB38CC91}"/>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30</a:t>
            </a:fld>
            <a:endParaRPr lang="zh-CN" altLang="en-US" dirty="0"/>
          </a:p>
        </p:txBody>
      </p:sp>
    </p:spTree>
    <p:extLst>
      <p:ext uri="{BB962C8B-B14F-4D97-AF65-F5344CB8AC3E}">
        <p14:creationId xmlns="" xmlns:p14="http://schemas.microsoft.com/office/powerpoint/2010/main" val="3408954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D2331BCA-2FEB-48BC-8A74-A329956FD3D4}"/>
              </a:ext>
            </a:extLst>
          </p:cNvPr>
          <p:cNvSpPr txBox="1">
            <a:spLocks/>
          </p:cNvSpPr>
          <p:nvPr/>
        </p:nvSpPr>
        <p:spPr bwMode="auto">
          <a:xfrm>
            <a:off x="0" y="0"/>
            <a:ext cx="12270377" cy="732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pitchFamily="2" charset="-122"/>
              </a:defRPr>
            </a:lvl2pPr>
            <a:lvl3pPr algn="ctr" rtl="0" eaLnBrk="0" fontAlgn="base" hangingPunct="0">
              <a:spcBef>
                <a:spcPct val="0"/>
              </a:spcBef>
              <a:spcAft>
                <a:spcPct val="0"/>
              </a:spcAft>
              <a:defRPr sz="4400">
                <a:solidFill>
                  <a:schemeClr val="tx2"/>
                </a:solidFill>
                <a:latin typeface="Arial" pitchFamily="34" charset="0"/>
                <a:ea typeface="黑体" pitchFamily="2" charset="-122"/>
              </a:defRPr>
            </a:lvl3pPr>
            <a:lvl4pPr algn="ctr" rtl="0" eaLnBrk="0" fontAlgn="base" hangingPunct="0">
              <a:spcBef>
                <a:spcPct val="0"/>
              </a:spcBef>
              <a:spcAft>
                <a:spcPct val="0"/>
              </a:spcAft>
              <a:defRPr sz="4400">
                <a:solidFill>
                  <a:schemeClr val="tx2"/>
                </a:solidFill>
                <a:latin typeface="Arial" pitchFamily="34" charset="0"/>
                <a:ea typeface="黑体" pitchFamily="2" charset="-122"/>
              </a:defRPr>
            </a:lvl4pPr>
            <a:lvl5pPr algn="ctr" rtl="0" eaLnBrk="0" fontAlgn="base" hangingPunct="0">
              <a:spcBef>
                <a:spcPct val="0"/>
              </a:spcBef>
              <a:spcAft>
                <a:spcPct val="0"/>
              </a:spcAft>
              <a:defRPr sz="4400">
                <a:solidFill>
                  <a:schemeClr val="tx2"/>
                </a:solidFill>
                <a:latin typeface="Arial" pitchFamily="34" charset="0"/>
                <a:ea typeface="黑体" pitchFamily="2" charset="-122"/>
              </a:defRPr>
            </a:lvl5pPr>
            <a:lvl6pPr marL="457200" algn="ctr" rtl="0" fontAlgn="base">
              <a:spcBef>
                <a:spcPct val="0"/>
              </a:spcBef>
              <a:spcAft>
                <a:spcPct val="0"/>
              </a:spcAft>
              <a:defRPr sz="4400">
                <a:solidFill>
                  <a:schemeClr val="tx2"/>
                </a:solidFill>
                <a:latin typeface="Arial" pitchFamily="34" charset="0"/>
                <a:ea typeface="黑体" pitchFamily="2" charset="-122"/>
              </a:defRPr>
            </a:lvl6pPr>
            <a:lvl7pPr marL="914400" algn="ctr" rtl="0" fontAlgn="base">
              <a:spcBef>
                <a:spcPct val="0"/>
              </a:spcBef>
              <a:spcAft>
                <a:spcPct val="0"/>
              </a:spcAft>
              <a:defRPr sz="4400">
                <a:solidFill>
                  <a:schemeClr val="tx2"/>
                </a:solidFill>
                <a:latin typeface="Arial" pitchFamily="34" charset="0"/>
                <a:ea typeface="黑体" pitchFamily="2" charset="-122"/>
              </a:defRPr>
            </a:lvl7pPr>
            <a:lvl8pPr marL="1371600" algn="ctr" rtl="0" fontAlgn="base">
              <a:spcBef>
                <a:spcPct val="0"/>
              </a:spcBef>
              <a:spcAft>
                <a:spcPct val="0"/>
              </a:spcAft>
              <a:defRPr sz="4400">
                <a:solidFill>
                  <a:schemeClr val="tx2"/>
                </a:solidFill>
                <a:latin typeface="Arial" pitchFamily="34" charset="0"/>
                <a:ea typeface="黑体" pitchFamily="2" charset="-122"/>
              </a:defRPr>
            </a:lvl8pPr>
            <a:lvl9pPr marL="1828800" algn="ctr" rtl="0" fontAlgn="base">
              <a:spcBef>
                <a:spcPct val="0"/>
              </a:spcBef>
              <a:spcAft>
                <a:spcPct val="0"/>
              </a:spcAft>
              <a:defRPr sz="4400">
                <a:solidFill>
                  <a:schemeClr val="tx2"/>
                </a:solidFill>
                <a:latin typeface="Arial" pitchFamily="34" charset="0"/>
                <a:ea typeface="黑体" pitchFamily="2" charset="-122"/>
              </a:defRPr>
            </a:lvl9pPr>
          </a:lstStyle>
          <a:p>
            <a:pPr defTabSz="1219170" eaLnBrk="1" hangingPunct="1">
              <a:defRPr/>
            </a:pPr>
            <a:r>
              <a:rPr lang="zh-CN" altLang="en-US" sz="3733" b="1" kern="0" dirty="0">
                <a:solidFill>
                  <a:srgbClr val="000000"/>
                </a:solidFill>
                <a:latin typeface="Arial"/>
                <a:ea typeface="黑体"/>
              </a:rPr>
              <a:t>（十）</a:t>
            </a:r>
            <a:r>
              <a:rPr lang="en-US" altLang="zh-CN" sz="3733" b="1" kern="0" dirty="0">
                <a:solidFill>
                  <a:srgbClr val="000000"/>
                </a:solidFill>
                <a:latin typeface="Arial"/>
                <a:ea typeface="黑体"/>
              </a:rPr>
              <a:t>2017</a:t>
            </a:r>
            <a:r>
              <a:rPr lang="zh-CN" altLang="en-US" sz="3733" b="1" kern="0" dirty="0">
                <a:solidFill>
                  <a:srgbClr val="000000"/>
                </a:solidFill>
                <a:latin typeface="Arial"/>
                <a:ea typeface="黑体"/>
              </a:rPr>
              <a:t>江苏省出口服装商品大类统计（单位：万美元）</a:t>
            </a:r>
            <a:r>
              <a:rPr lang="zh-CN" altLang="en-US" sz="3733" kern="0" dirty="0">
                <a:solidFill>
                  <a:srgbClr val="000000"/>
                </a:solidFill>
                <a:latin typeface="Arial"/>
                <a:ea typeface="黑体"/>
              </a:rPr>
              <a:t> </a:t>
            </a:r>
          </a:p>
        </p:txBody>
      </p:sp>
      <p:graphicFrame>
        <p:nvGraphicFramePr>
          <p:cNvPr id="4" name="表格 3">
            <a:extLst>
              <a:ext uri="{FF2B5EF4-FFF2-40B4-BE49-F238E27FC236}">
                <a16:creationId xmlns="" xmlns:a16="http://schemas.microsoft.com/office/drawing/2014/main" id="{BBE114D9-67E6-40D0-916C-4B79BB8DCA19}"/>
              </a:ext>
            </a:extLst>
          </p:cNvPr>
          <p:cNvGraphicFramePr>
            <a:graphicFrameLocks noGrp="1"/>
          </p:cNvGraphicFramePr>
          <p:nvPr>
            <p:extLst/>
          </p:nvPr>
        </p:nvGraphicFramePr>
        <p:xfrm>
          <a:off x="3195782" y="823081"/>
          <a:ext cx="5621866" cy="5442891"/>
        </p:xfrm>
        <a:graphic>
          <a:graphicData uri="http://schemas.openxmlformats.org/drawingml/2006/table">
            <a:tbl>
              <a:tblPr/>
              <a:tblGrid>
                <a:gridCol w="1051984">
                  <a:extLst>
                    <a:ext uri="{9D8B030D-6E8A-4147-A177-3AD203B41FA5}">
                      <a16:colId xmlns="" xmlns:a16="http://schemas.microsoft.com/office/drawing/2014/main" val="3883435890"/>
                    </a:ext>
                  </a:extLst>
                </a:gridCol>
                <a:gridCol w="1828800">
                  <a:extLst>
                    <a:ext uri="{9D8B030D-6E8A-4147-A177-3AD203B41FA5}">
                      <a16:colId xmlns="" xmlns:a16="http://schemas.microsoft.com/office/drawing/2014/main" val="1319250781"/>
                    </a:ext>
                  </a:extLst>
                </a:gridCol>
                <a:gridCol w="1858433">
                  <a:extLst>
                    <a:ext uri="{9D8B030D-6E8A-4147-A177-3AD203B41FA5}">
                      <a16:colId xmlns="" xmlns:a16="http://schemas.microsoft.com/office/drawing/2014/main" val="2431360312"/>
                    </a:ext>
                  </a:extLst>
                </a:gridCol>
                <a:gridCol w="882649">
                  <a:extLst>
                    <a:ext uri="{9D8B030D-6E8A-4147-A177-3AD203B41FA5}">
                      <a16:colId xmlns="" xmlns:a16="http://schemas.microsoft.com/office/drawing/2014/main" val="3553360466"/>
                    </a:ext>
                  </a:extLst>
                </a:gridCol>
              </a:tblGrid>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序号</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商品名称</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出口金额</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同比</a:t>
                      </a:r>
                      <a:r>
                        <a:rPr kumimoji="0" lang="en-US" altLang="zh-CN" sz="1300" b="1" i="0" u="none" strike="noStrike" cap="none" normalizeH="0" baseline="0">
                          <a:ln>
                            <a:noFill/>
                          </a:ln>
                          <a:solidFill>
                            <a:srgbClr val="000000"/>
                          </a:solidFill>
                          <a:effectLst/>
                          <a:latin typeface="宋体" panose="02010600030101010101" pitchFamily="2" charset="-122"/>
                          <a:ea typeface="黑体" panose="02010609060101010101" pitchFamily="49" charset="-122"/>
                        </a:rPr>
                        <a:t>%</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87666051"/>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衬衫</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142490.4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84821212"/>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裤子</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446642.1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63306749"/>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上衣</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194184.3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74703250"/>
                  </a:ext>
                </a:extLst>
              </a:tr>
              <a:tr h="213747">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婴儿服装及附件</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51729.7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28547427"/>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睡衣裤</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132899.7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40268228"/>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大衣</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221736.4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05240758"/>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羽绒服</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76430</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4802416"/>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便服套服</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19193.2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89.9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73577505"/>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手套</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75313.2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5657860"/>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毛衫</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309895.7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6.2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56837816"/>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裙子</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54350.9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08419402"/>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袍服</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36148.7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76917483"/>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T</a:t>
                      </a: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恤衫</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153021.8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434230155"/>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西服套服</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7364.9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9002638"/>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内衣裤</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29571.5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-27.4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7070489"/>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袜类</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52751.3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11.6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41902091"/>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胸衣</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16538.3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70676405"/>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运动服</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15672.9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15.3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53420424"/>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连衣裙</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135010.7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8.7</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7390272"/>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20</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泳衣</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10961.9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21.6</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56418490"/>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21</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领带及领结</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515.8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-5.5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33254947"/>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围巾</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39202.5</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0</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57600963"/>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23</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帽子</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93550.8</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7.2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53183072"/>
                  </a:ext>
                </a:extLst>
              </a:tr>
              <a:tr h="217881">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24</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手帕</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a:ln>
                            <a:noFill/>
                          </a:ln>
                          <a:solidFill>
                            <a:srgbClr val="000000"/>
                          </a:solidFill>
                          <a:effectLst/>
                          <a:latin typeface="宋体" panose="02010600030101010101" pitchFamily="2" charset="-122"/>
                          <a:ea typeface="黑体" panose="02010609060101010101" pitchFamily="49" charset="-122"/>
                        </a:rPr>
                        <a:t>3107.9</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黑体" panose="02010609060101010101" pitchFamily="49" charset="-122"/>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黑体" panose="02010609060101010101" pitchFamily="49" charset="-122"/>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黑体" panose="02010609060101010101" pitchFamily="49" charset="-122"/>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黑体" panose="02010609060101010101" pitchFamily="49" charset="-122"/>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300" b="0" i="0" u="none" strike="noStrike" cap="none" normalizeH="0" baseline="0" dirty="0">
                          <a:ln>
                            <a:noFill/>
                          </a:ln>
                          <a:solidFill>
                            <a:srgbClr val="000000"/>
                          </a:solidFill>
                          <a:effectLst/>
                          <a:latin typeface="宋体" panose="02010600030101010101" pitchFamily="2" charset="-122"/>
                          <a:ea typeface="黑体" panose="02010609060101010101" pitchFamily="49" charset="-122"/>
                        </a:rPr>
                        <a:t>-4.2</a:t>
                      </a:r>
                    </a:p>
                  </a:txBody>
                  <a:tcPr marL="11228" marR="11228" marT="112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39757095"/>
                  </a:ext>
                </a:extLst>
              </a:tr>
            </a:tbl>
          </a:graphicData>
        </a:graphic>
      </p:graphicFrame>
      <p:sp>
        <p:nvSpPr>
          <p:cNvPr id="5" name="灯片编号占位符 5">
            <a:extLst>
              <a:ext uri="{FF2B5EF4-FFF2-40B4-BE49-F238E27FC236}">
                <a16:creationId xmlns="" xmlns:a16="http://schemas.microsoft.com/office/drawing/2014/main" id="{83E5FB4B-9A6B-4865-925E-963C71FE7476}"/>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31</a:t>
            </a:fld>
            <a:endParaRPr lang="zh-CN" altLang="en-US" dirty="0"/>
          </a:p>
        </p:txBody>
      </p:sp>
    </p:spTree>
    <p:extLst>
      <p:ext uri="{BB962C8B-B14F-4D97-AF65-F5344CB8AC3E}">
        <p14:creationId xmlns="" xmlns:p14="http://schemas.microsoft.com/office/powerpoint/2010/main" val="2812305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B9E9C4B9-CBD6-44B6-A2FE-21C2ECD03B43}"/>
              </a:ext>
            </a:extLst>
          </p:cNvPr>
          <p:cNvSpPr/>
          <p:nvPr/>
        </p:nvSpPr>
        <p:spPr>
          <a:xfrm>
            <a:off x="1422400" y="279400"/>
            <a:ext cx="9347200" cy="5345374"/>
          </a:xfrm>
          <a:prstGeom prst="rect">
            <a:avLst/>
          </a:prstGeom>
        </p:spPr>
        <p:txBody>
          <a:bodyPr wrap="square">
            <a:spAutoFit/>
          </a:bodyPr>
          <a:lstStyle/>
          <a:p>
            <a:r>
              <a:rPr lang="zh-CN" altLang="en-US" sz="5867" b="1" dirty="0">
                <a:solidFill>
                  <a:srgbClr val="002D86"/>
                </a:solidFill>
              </a:rPr>
              <a:t>结论：</a:t>
            </a:r>
            <a:endParaRPr lang="en-US" altLang="zh-CN" sz="5867" b="1" dirty="0">
              <a:solidFill>
                <a:srgbClr val="002D86"/>
              </a:solidFill>
            </a:endParaRPr>
          </a:p>
          <a:p>
            <a:endParaRPr lang="en-US" altLang="zh-CN" sz="2133" b="1" dirty="0">
              <a:solidFill>
                <a:srgbClr val="002D86"/>
              </a:solidFill>
            </a:endParaRPr>
          </a:p>
          <a:p>
            <a:pPr marL="761981" indent="-761981">
              <a:buFont typeface="Wingdings" panose="05000000000000000000" pitchFamily="2" charset="2"/>
              <a:buChar char="Ø"/>
            </a:pPr>
            <a:r>
              <a:rPr lang="zh-CN" altLang="en-US" sz="5867" b="1" dirty="0">
                <a:solidFill>
                  <a:srgbClr val="002D86"/>
                </a:solidFill>
              </a:rPr>
              <a:t>品种档次要提升</a:t>
            </a:r>
            <a:endParaRPr lang="en-US" altLang="zh-CN" sz="5867" b="1" dirty="0">
              <a:solidFill>
                <a:srgbClr val="002D86"/>
              </a:solidFill>
            </a:endParaRPr>
          </a:p>
          <a:p>
            <a:r>
              <a:rPr lang="zh-CN" altLang="en-US" sz="5867" b="1" dirty="0">
                <a:solidFill>
                  <a:srgbClr val="002D86"/>
                </a:solidFill>
              </a:rPr>
              <a:t>（面料</a:t>
            </a:r>
            <a:r>
              <a:rPr lang="en-US" altLang="zh-CN" sz="5867" b="1" dirty="0">
                <a:solidFill>
                  <a:srgbClr val="002D86"/>
                </a:solidFill>
              </a:rPr>
              <a:t>X</a:t>
            </a:r>
            <a:r>
              <a:rPr lang="zh-CN" altLang="en-US" sz="5867" b="1" dirty="0">
                <a:solidFill>
                  <a:srgbClr val="002D86"/>
                </a:solidFill>
              </a:rPr>
              <a:t>工艺复杂度）</a:t>
            </a:r>
            <a:endParaRPr lang="en-US" altLang="zh-CN" sz="5867" b="1" dirty="0">
              <a:solidFill>
                <a:srgbClr val="002D86"/>
              </a:solidFill>
            </a:endParaRPr>
          </a:p>
          <a:p>
            <a:endParaRPr lang="en-US" altLang="zh-CN" sz="2667" b="1" dirty="0">
              <a:solidFill>
                <a:srgbClr val="002D86"/>
              </a:solidFill>
            </a:endParaRPr>
          </a:p>
          <a:p>
            <a:pPr marL="761981" indent="-761981">
              <a:buFont typeface="Wingdings" panose="05000000000000000000" pitchFamily="2" charset="2"/>
              <a:buChar char="Ø"/>
            </a:pPr>
            <a:r>
              <a:rPr lang="zh-CN" altLang="en-US" sz="5867" b="1" dirty="0">
                <a:solidFill>
                  <a:srgbClr val="002D86"/>
                </a:solidFill>
              </a:rPr>
              <a:t>新兴市场要开发</a:t>
            </a:r>
            <a:endParaRPr lang="en-US" altLang="zh-CN" sz="5867" b="1" dirty="0">
              <a:solidFill>
                <a:srgbClr val="002D86"/>
              </a:solidFill>
            </a:endParaRPr>
          </a:p>
          <a:p>
            <a:r>
              <a:rPr lang="zh-CN" altLang="en-US" sz="5867" b="1" dirty="0">
                <a:solidFill>
                  <a:srgbClr val="002D86"/>
                </a:solidFill>
              </a:rPr>
              <a:t>（中信保）</a:t>
            </a:r>
          </a:p>
        </p:txBody>
      </p:sp>
      <p:sp>
        <p:nvSpPr>
          <p:cNvPr id="4" name="灯片编号占位符 5">
            <a:extLst>
              <a:ext uri="{FF2B5EF4-FFF2-40B4-BE49-F238E27FC236}">
                <a16:creationId xmlns="" xmlns:a16="http://schemas.microsoft.com/office/drawing/2014/main" id="{2618FFDD-90D9-488D-BDFE-8BBF755085D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32</a:t>
            </a:fld>
            <a:endParaRPr lang="zh-CN" altLang="en-US" dirty="0"/>
          </a:p>
        </p:txBody>
      </p:sp>
    </p:spTree>
    <p:extLst>
      <p:ext uri="{BB962C8B-B14F-4D97-AF65-F5344CB8AC3E}">
        <p14:creationId xmlns="" xmlns:p14="http://schemas.microsoft.com/office/powerpoint/2010/main" val="191574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33</a:t>
            </a:fld>
            <a:endParaRPr lang="zh-CN" altLang="en-US"/>
          </a:p>
        </p:txBody>
      </p:sp>
      <p:sp>
        <p:nvSpPr>
          <p:cNvPr id="5" name="TextBox 1">
            <a:extLst>
              <a:ext uri="{FF2B5EF4-FFF2-40B4-BE49-F238E27FC236}">
                <a16:creationId xmlns="" xmlns:a16="http://schemas.microsoft.com/office/drawing/2014/main" id="{6EEA0BBB-8A02-4CC8-8229-9E041A4DBB86}"/>
              </a:ext>
            </a:extLst>
          </p:cNvPr>
          <p:cNvSpPr txBox="1"/>
          <p:nvPr/>
        </p:nvSpPr>
        <p:spPr>
          <a:xfrm>
            <a:off x="3454405" y="2238829"/>
            <a:ext cx="5805714" cy="830997"/>
          </a:xfrm>
          <a:prstGeom prst="rect">
            <a:avLst/>
          </a:prstGeom>
          <a:noFill/>
        </p:spPr>
        <p:txBody>
          <a:bodyPr wrap="square" rtlCol="0">
            <a:spAutoFit/>
          </a:bodyPr>
          <a:lstStyle/>
          <a:p>
            <a:pPr lvl="0"/>
            <a:r>
              <a:rPr lang="zh-CN" altLang="en-US" sz="4800" b="1" dirty="0"/>
              <a:t>三</a:t>
            </a:r>
            <a:r>
              <a:rPr lang="zh-CN" altLang="en-US" sz="4800" b="1" dirty="0" smtClean="0"/>
              <a:t>、发展有效供给</a:t>
            </a:r>
            <a:endParaRPr lang="zh-CN" altLang="en-US" sz="4800" dirty="0" smtClean="0"/>
          </a:p>
        </p:txBody>
      </p:sp>
    </p:spTree>
    <p:extLst>
      <p:ext uri="{BB962C8B-B14F-4D97-AF65-F5344CB8AC3E}">
        <p14:creationId xmlns="" xmlns:p14="http://schemas.microsoft.com/office/powerpoint/2010/main" val="25347105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26720" y="1000108"/>
            <a:ext cx="11181806" cy="3985706"/>
          </a:xfrm>
        </p:spPr>
        <p:txBody>
          <a:bodyPr>
            <a:noAutofit/>
          </a:bodyPr>
          <a:lstStyle/>
          <a:p>
            <a:pPr algn="l">
              <a:lnSpc>
                <a:spcPct val="140000"/>
              </a:lnSpc>
            </a:pPr>
            <a:r>
              <a:rPr altLang="zh-CN" sz="3600" b="1" dirty="0">
                <a:latin typeface="黑体" pitchFamily="2" charset="-122"/>
                <a:ea typeface="黑体" pitchFamily="2" charset="-122"/>
              </a:rPr>
              <a:t>·</a:t>
            </a:r>
            <a:r>
              <a:rPr lang="zh-CN" altLang="en-US" sz="3600" b="1" dirty="0">
                <a:latin typeface="黑体" pitchFamily="2" charset="-122"/>
                <a:ea typeface="黑体" pitchFamily="2" charset="-122"/>
              </a:rPr>
              <a:t>怎么让中产阶级、白领阶层能够过上更美好的生活。</a:t>
            </a:r>
            <a:r>
              <a:rPr lang="en-US" altLang="zh-CN" sz="3600" b="1" dirty="0">
                <a:latin typeface="黑体" pitchFamily="2" charset="-122"/>
                <a:ea typeface="黑体" pitchFamily="2" charset="-122"/>
              </a:rPr>
              <a:t/>
            </a:r>
            <a:br>
              <a:rPr lang="en-US" altLang="zh-CN" sz="3600" b="1" dirty="0">
                <a:latin typeface="黑体" pitchFamily="2" charset="-122"/>
                <a:ea typeface="黑体" pitchFamily="2" charset="-122"/>
              </a:rPr>
            </a:br>
            <a:r>
              <a:rPr lang="en-US" altLang="zh-CN" sz="3600" b="1" dirty="0">
                <a:latin typeface="黑体" pitchFamily="2" charset="-122"/>
                <a:ea typeface="黑体" pitchFamily="2" charset="-122"/>
              </a:rPr>
              <a:t>·</a:t>
            </a:r>
            <a:r>
              <a:rPr lang="zh-CN" altLang="en-US" sz="3600" b="1" dirty="0">
                <a:latin typeface="黑体" pitchFamily="2" charset="-122"/>
                <a:ea typeface="黑体" pitchFamily="2" charset="-122"/>
              </a:rPr>
              <a:t>中国不缺低端的产品，缺中高端的产品，缺中高端品牌，中产阶级的需求将是中国品牌通路最大的机会。</a:t>
            </a:r>
            <a:br>
              <a:rPr lang="zh-CN" altLang="en-US" sz="3600" b="1" dirty="0">
                <a:latin typeface="黑体" pitchFamily="2" charset="-122"/>
                <a:ea typeface="黑体" pitchFamily="2" charset="-122"/>
              </a:rPr>
            </a:br>
            <a:endParaRPr lang="zh-CN" altLang="en-US" sz="3600" b="1" dirty="0">
              <a:latin typeface="黑体" pitchFamily="2" charset="-122"/>
              <a:ea typeface="黑体" pitchFamily="2" charset="-122"/>
            </a:endParaRPr>
          </a:p>
        </p:txBody>
      </p:sp>
      <p:sp>
        <p:nvSpPr>
          <p:cNvPr id="3" name="Rectangle 6"/>
          <p:cNvSpPr>
            <a:spLocks noChangeArrowheads="1"/>
          </p:cNvSpPr>
          <p:nvPr/>
        </p:nvSpPr>
        <p:spPr bwMode="auto">
          <a:xfrm>
            <a:off x="8077200" y="6429397"/>
            <a:ext cx="2133600" cy="292079"/>
          </a:xfrm>
          <a:prstGeom prst="rect">
            <a:avLst/>
          </a:prstGeom>
          <a:noFill/>
          <a:ln w="9525">
            <a:noFill/>
            <a:miter lim="800000"/>
            <a:headEnd/>
            <a:tailEnd/>
          </a:ln>
        </p:spPr>
        <p:txBody>
          <a:bodyPr/>
          <a:lstStyle/>
          <a:p>
            <a:pPr algn="r"/>
            <a:fld id="{FB3567A2-A071-4A74-B24C-21B92C9322CE}" type="slidenum">
              <a:rPr lang="en-GB" altLang="zh-CN" sz="1200">
                <a:solidFill>
                  <a:schemeClr val="bg2"/>
                </a:solidFill>
              </a:rPr>
              <a:pPr algn="r"/>
              <a:t>34</a:t>
            </a:fld>
            <a:endParaRPr lang="en-GB" altLang="zh-CN" sz="1200" dirty="0">
              <a:solidFill>
                <a:schemeClr val="bg2"/>
              </a:solidFill>
            </a:endParaRPr>
          </a:p>
        </p:txBody>
      </p:sp>
      <p:sp>
        <p:nvSpPr>
          <p:cNvPr id="4" name="灯片编号占位符 5">
            <a:extLst>
              <a:ext uri="{FF2B5EF4-FFF2-40B4-BE49-F238E27FC236}">
                <a16:creationId xmlns="" xmlns:a16="http://schemas.microsoft.com/office/drawing/2014/main" id="{74DB1BD8-EBAF-48C7-8338-2A93B149178D}"/>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34</a:t>
            </a:fld>
            <a:endParaRPr lang="zh-CN" altLang="en-US" dirty="0"/>
          </a:p>
        </p:txBody>
      </p:sp>
    </p:spTree>
    <p:extLst>
      <p:ext uri="{BB962C8B-B14F-4D97-AF65-F5344CB8AC3E}">
        <p14:creationId xmlns="" xmlns:p14="http://schemas.microsoft.com/office/powerpoint/2010/main" val="3925880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52596" y="571480"/>
            <a:ext cx="8286808" cy="4981748"/>
          </a:xfrm>
          <a:prstGeom prst="rect">
            <a:avLst/>
          </a:prstGeom>
        </p:spPr>
        <p:txBody>
          <a:bodyPr vert="horz" wrap="square" lIns="0" tIns="0" rIns="0" bIns="0" rtlCol="0" anchor="t">
            <a:spAutoFit/>
          </a:bodyPr>
          <a:lstStyle/>
          <a:p>
            <a:pPr defTabSz="912813" eaLnBrk="0" fontAlgn="base" hangingPunct="0">
              <a:lnSpc>
                <a:spcPct val="130000"/>
              </a:lnSpc>
              <a:spcBef>
                <a:spcPct val="0"/>
              </a:spcBef>
              <a:spcAft>
                <a:spcPct val="0"/>
              </a:spcAft>
              <a:defRPr/>
            </a:pPr>
            <a:r>
              <a:rPr lang="zh-CN" altLang="en-US" sz="4800" b="1" spc="-125" dirty="0">
                <a:ln w="3175">
                  <a:noFill/>
                </a:ln>
                <a:effectLst>
                  <a:outerShdw blurRad="38100" dist="38100" dir="2700000" algn="tl">
                    <a:srgbClr val="000000">
                      <a:alpha val="43137"/>
                    </a:srgbClr>
                  </a:outerShdw>
                </a:effectLst>
                <a:latin typeface="+mj-lt"/>
                <a:ea typeface="黑体" pitchFamily="2" charset="-122"/>
                <a:cs typeface="+mj-cs"/>
              </a:rPr>
              <a:t>供给侧结构性改革</a:t>
            </a:r>
            <a:endParaRPr lang="en-US" altLang="zh-CN" sz="4800" b="1" spc="-125" dirty="0">
              <a:ln w="3175">
                <a:noFill/>
              </a:ln>
              <a:effectLst>
                <a:outerShdw blurRad="38100" dist="38100" dir="2700000" algn="tl">
                  <a:srgbClr val="000000">
                    <a:alpha val="43137"/>
                  </a:srgbClr>
                </a:outerShdw>
              </a:effectLst>
              <a:latin typeface="+mj-lt"/>
              <a:ea typeface="黑体" pitchFamily="2" charset="-122"/>
              <a:cs typeface="+mj-cs"/>
            </a:endParaRPr>
          </a:p>
          <a:p>
            <a:pPr defTabSz="912813" eaLnBrk="0" fontAlgn="base" hangingPunct="0">
              <a:lnSpc>
                <a:spcPct val="130000"/>
              </a:lnSpc>
              <a:spcBef>
                <a:spcPct val="0"/>
              </a:spcBef>
              <a:spcAft>
                <a:spcPct val="0"/>
              </a:spcAft>
              <a:defRPr/>
            </a:pPr>
            <a:endParaRPr lang="en-US" altLang="zh-CN" sz="1200" b="1" spc="-125" dirty="0">
              <a:ln w="3175">
                <a:noFill/>
              </a:ln>
              <a:latin typeface="+mj-lt"/>
              <a:ea typeface="黑体" pitchFamily="2" charset="-122"/>
              <a:cs typeface="+mj-cs"/>
            </a:endParaRPr>
          </a:p>
          <a:p>
            <a:pPr defTabSz="912813" eaLnBrk="0" fontAlgn="base" hangingPunct="0">
              <a:lnSpc>
                <a:spcPct val="130000"/>
              </a:lnSpc>
              <a:spcBef>
                <a:spcPct val="0"/>
              </a:spcBef>
              <a:spcAft>
                <a:spcPct val="0"/>
              </a:spcAft>
              <a:defRPr/>
            </a:pPr>
            <a:r>
              <a:rPr lang="en-US" altLang="zh-CN" sz="3200" b="1" spc="-125" dirty="0">
                <a:ln w="3175">
                  <a:noFill/>
                </a:ln>
                <a:latin typeface="楷体_GB2312" pitchFamily="49" charset="-122"/>
                <a:ea typeface="楷体_GB2312" pitchFamily="49" charset="-122"/>
                <a:cs typeface="+mj-cs"/>
              </a:rPr>
              <a:t>——2015</a:t>
            </a:r>
            <a:r>
              <a:rPr lang="zh-CN" altLang="en-US" sz="3200" b="1" spc="-125" dirty="0">
                <a:ln w="3175">
                  <a:noFill/>
                </a:ln>
                <a:latin typeface="楷体_GB2312" pitchFamily="49" charset="-122"/>
                <a:ea typeface="楷体_GB2312" pitchFamily="49" charset="-122"/>
                <a:cs typeface="+mj-cs"/>
              </a:rPr>
              <a:t>年</a:t>
            </a:r>
            <a:r>
              <a:rPr lang="en-US" altLang="zh-CN" sz="3200" b="1" spc="-125" dirty="0">
                <a:ln w="3175">
                  <a:noFill/>
                </a:ln>
                <a:latin typeface="楷体_GB2312" pitchFamily="49" charset="-122"/>
                <a:ea typeface="楷体_GB2312" pitchFamily="49" charset="-122"/>
                <a:cs typeface="+mj-cs"/>
              </a:rPr>
              <a:t>11</a:t>
            </a:r>
            <a:r>
              <a:rPr lang="zh-CN" altLang="en-US" sz="3200" b="1" spc="-125" dirty="0">
                <a:ln w="3175">
                  <a:noFill/>
                </a:ln>
                <a:latin typeface="楷体_GB2312" pitchFamily="49" charset="-122"/>
                <a:ea typeface="楷体_GB2312" pitchFamily="49" charset="-122"/>
                <a:cs typeface="+mj-cs"/>
              </a:rPr>
              <a:t>月</a:t>
            </a:r>
            <a:r>
              <a:rPr lang="en-US" altLang="zh-CN" sz="3200" b="1" spc="-125" dirty="0">
                <a:ln w="3175">
                  <a:noFill/>
                </a:ln>
                <a:latin typeface="楷体_GB2312" pitchFamily="49" charset="-122"/>
                <a:ea typeface="楷体_GB2312" pitchFamily="49" charset="-122"/>
                <a:cs typeface="+mj-cs"/>
              </a:rPr>
              <a:t>10</a:t>
            </a:r>
            <a:r>
              <a:rPr lang="zh-CN" altLang="en-US" sz="3200" b="1" spc="-125" dirty="0">
                <a:ln w="3175">
                  <a:noFill/>
                </a:ln>
                <a:latin typeface="楷体_GB2312" pitchFamily="49" charset="-122"/>
                <a:ea typeface="楷体_GB2312" pitchFamily="49" charset="-122"/>
                <a:cs typeface="+mj-cs"/>
              </a:rPr>
              <a:t>日，习近平总书记在中央财经领导小组第十一次会议上第一次提出：</a:t>
            </a:r>
            <a:endParaRPr lang="en-US" altLang="zh-CN" sz="3200" b="1" spc="-125" dirty="0">
              <a:ln w="3175">
                <a:noFill/>
              </a:ln>
              <a:latin typeface="楷体_GB2312" pitchFamily="49" charset="-122"/>
              <a:ea typeface="楷体_GB2312" pitchFamily="49" charset="-122"/>
              <a:cs typeface="+mj-cs"/>
            </a:endParaRPr>
          </a:p>
          <a:p>
            <a:pPr defTabSz="912813" eaLnBrk="0" fontAlgn="base" hangingPunct="0">
              <a:lnSpc>
                <a:spcPct val="130000"/>
              </a:lnSpc>
              <a:spcBef>
                <a:spcPct val="0"/>
              </a:spcBef>
              <a:spcAft>
                <a:spcPct val="0"/>
              </a:spcAft>
              <a:defRPr/>
            </a:pPr>
            <a:r>
              <a:rPr lang="zh-CN" altLang="en-US" sz="3200" b="1" spc="-125" dirty="0">
                <a:ln w="3175">
                  <a:noFill/>
                </a:ln>
                <a:latin typeface="+mj-lt"/>
                <a:ea typeface="黑体" pitchFamily="2" charset="-122"/>
                <a:cs typeface="+mj-cs"/>
              </a:rPr>
              <a:t>    在适度扩大总需求的同时，着力加强供给侧结构性改革，着力</a:t>
            </a:r>
            <a:r>
              <a:rPr lang="zh-CN" altLang="en-US" sz="3200" b="1" spc="-125" dirty="0">
                <a:ln w="3175">
                  <a:noFill/>
                </a:ln>
                <a:solidFill>
                  <a:srgbClr val="C00000"/>
                </a:solidFill>
                <a:latin typeface="+mj-lt"/>
                <a:ea typeface="黑体" pitchFamily="2" charset="-122"/>
                <a:cs typeface="+mj-cs"/>
              </a:rPr>
              <a:t>提高</a:t>
            </a:r>
            <a:r>
              <a:rPr lang="zh-CN" altLang="en-US" sz="3200" b="1" spc="-125" dirty="0">
                <a:ln w="3175">
                  <a:noFill/>
                </a:ln>
                <a:latin typeface="+mj-lt"/>
                <a:ea typeface="黑体" pitchFamily="2" charset="-122"/>
                <a:cs typeface="+mj-cs"/>
              </a:rPr>
              <a:t>供给体系的</a:t>
            </a:r>
            <a:r>
              <a:rPr lang="zh-CN" altLang="en-US" sz="3200" b="1" spc="-125" dirty="0">
                <a:ln w="3175">
                  <a:noFill/>
                </a:ln>
                <a:solidFill>
                  <a:srgbClr val="C00000"/>
                </a:solidFill>
                <a:latin typeface="+mj-lt"/>
                <a:ea typeface="黑体" pitchFamily="2" charset="-122"/>
                <a:cs typeface="+mj-cs"/>
              </a:rPr>
              <a:t>质量</a:t>
            </a:r>
            <a:r>
              <a:rPr lang="zh-CN" altLang="en-US" sz="3200" b="1" spc="-125" dirty="0">
                <a:ln w="3175">
                  <a:noFill/>
                </a:ln>
                <a:latin typeface="+mj-lt"/>
                <a:ea typeface="黑体" pitchFamily="2" charset="-122"/>
                <a:cs typeface="+mj-cs"/>
              </a:rPr>
              <a:t>和</a:t>
            </a:r>
            <a:r>
              <a:rPr lang="zh-CN" altLang="en-US" sz="3200" b="1" spc="-125" dirty="0">
                <a:ln w="3175">
                  <a:noFill/>
                </a:ln>
                <a:solidFill>
                  <a:srgbClr val="C00000"/>
                </a:solidFill>
                <a:latin typeface="+mj-lt"/>
                <a:ea typeface="黑体" pitchFamily="2" charset="-122"/>
                <a:cs typeface="+mj-cs"/>
              </a:rPr>
              <a:t>效率</a:t>
            </a:r>
            <a:r>
              <a:rPr lang="zh-CN" altLang="en-US" sz="3200" b="1" spc="-125" dirty="0">
                <a:ln w="3175">
                  <a:noFill/>
                </a:ln>
                <a:latin typeface="+mj-lt"/>
                <a:ea typeface="黑体" pitchFamily="2" charset="-122"/>
                <a:cs typeface="+mj-cs"/>
              </a:rPr>
              <a:t>，增强经济持续增长动力，推动我国社会生产力水平实现整体跃升。</a:t>
            </a:r>
            <a:endParaRPr lang="en-US" altLang="zh-CN" sz="3200" b="1" spc="-125" dirty="0">
              <a:ln w="3175">
                <a:noFill/>
              </a:ln>
              <a:latin typeface="+mj-lt"/>
              <a:ea typeface="黑体" pitchFamily="2" charset="-122"/>
              <a:cs typeface="+mj-cs"/>
            </a:endParaRPr>
          </a:p>
        </p:txBody>
      </p:sp>
      <p:sp>
        <p:nvSpPr>
          <p:cNvPr id="3" name="Rectangle 6"/>
          <p:cNvSpPr>
            <a:spLocks noChangeArrowheads="1"/>
          </p:cNvSpPr>
          <p:nvPr/>
        </p:nvSpPr>
        <p:spPr bwMode="auto">
          <a:xfrm>
            <a:off x="8077200" y="6429397"/>
            <a:ext cx="2133600" cy="292079"/>
          </a:xfrm>
          <a:prstGeom prst="rect">
            <a:avLst/>
          </a:prstGeom>
          <a:noFill/>
          <a:ln w="9525">
            <a:noFill/>
            <a:miter lim="800000"/>
            <a:headEnd/>
            <a:tailEnd/>
          </a:ln>
        </p:spPr>
        <p:txBody>
          <a:bodyPr/>
          <a:lstStyle/>
          <a:p>
            <a:pPr algn="r"/>
            <a:fld id="{FB3567A2-A071-4A74-B24C-21B92C9322CE}" type="slidenum">
              <a:rPr lang="en-GB" altLang="zh-CN" sz="1200">
                <a:solidFill>
                  <a:schemeClr val="bg2"/>
                </a:solidFill>
              </a:rPr>
              <a:pPr algn="r"/>
              <a:t>35</a:t>
            </a:fld>
            <a:endParaRPr lang="en-GB" altLang="zh-CN" sz="1200" dirty="0">
              <a:solidFill>
                <a:schemeClr val="bg2"/>
              </a:solidFill>
            </a:endParaRPr>
          </a:p>
        </p:txBody>
      </p:sp>
      <p:sp>
        <p:nvSpPr>
          <p:cNvPr id="4" name="灯片编号占位符 5">
            <a:extLst>
              <a:ext uri="{FF2B5EF4-FFF2-40B4-BE49-F238E27FC236}">
                <a16:creationId xmlns="" xmlns:a16="http://schemas.microsoft.com/office/drawing/2014/main" id="{359D2FEF-7A7B-4A5D-9EB3-95C0BAFF7932}"/>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35</a:t>
            </a:fld>
            <a:endParaRPr lang="zh-CN" altLang="en-US" dirty="0"/>
          </a:p>
        </p:txBody>
      </p:sp>
    </p:spTree>
    <p:extLst>
      <p:ext uri="{BB962C8B-B14F-4D97-AF65-F5344CB8AC3E}">
        <p14:creationId xmlns="" xmlns:p14="http://schemas.microsoft.com/office/powerpoint/2010/main" val="3587849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1285860"/>
            <a:ext cx="8215370" cy="3416320"/>
          </a:xfrm>
          <a:prstGeom prst="rect">
            <a:avLst/>
          </a:prstGeom>
          <a:noFill/>
        </p:spPr>
        <p:txBody>
          <a:bodyPr wrap="square" rtlCol="0">
            <a:spAutoFit/>
          </a:bodyPr>
          <a:lstStyle/>
          <a:p>
            <a:pPr>
              <a:lnSpc>
                <a:spcPct val="120000"/>
              </a:lnSpc>
            </a:pPr>
            <a:r>
              <a:rPr lang="zh-CN" altLang="en-US" sz="3600" b="1" u="sng" spc="-125" dirty="0">
                <a:ln w="3175">
                  <a:noFill/>
                </a:ln>
                <a:solidFill>
                  <a:srgbClr val="FF0000"/>
                </a:solidFill>
                <a:latin typeface="+mj-lt"/>
                <a:ea typeface="黑体" pitchFamily="2" charset="-122"/>
                <a:cs typeface="+mj-cs"/>
              </a:rPr>
              <a:t>供给侧性结构性改革</a:t>
            </a:r>
            <a:r>
              <a:rPr lang="zh-CN" altLang="en-US" sz="3600" b="1" spc="-125" dirty="0">
                <a:ln w="3175">
                  <a:noFill/>
                </a:ln>
                <a:latin typeface="+mj-lt"/>
                <a:ea typeface="黑体" pitchFamily="2" charset="-122"/>
                <a:cs typeface="+mj-cs"/>
              </a:rPr>
              <a:t>，重点是解放和发展社会生产力，用改革的办法推进结构调整，</a:t>
            </a:r>
            <a:r>
              <a:rPr lang="zh-CN" altLang="en-US" sz="3600" b="1" u="sng" spc="-125" dirty="0">
                <a:ln w="3175">
                  <a:noFill/>
                </a:ln>
                <a:solidFill>
                  <a:srgbClr val="FF0000"/>
                </a:solidFill>
                <a:latin typeface="+mj-lt"/>
                <a:ea typeface="黑体" pitchFamily="2" charset="-122"/>
                <a:cs typeface="+mj-cs"/>
              </a:rPr>
              <a:t>减少无效和低端供给</a:t>
            </a:r>
            <a:r>
              <a:rPr lang="zh-CN" altLang="en-US" sz="3600" b="1" spc="-125" dirty="0">
                <a:ln w="3175">
                  <a:noFill/>
                </a:ln>
                <a:latin typeface="+mj-lt"/>
                <a:ea typeface="黑体" pitchFamily="2" charset="-122"/>
                <a:cs typeface="+mj-cs"/>
              </a:rPr>
              <a:t>，</a:t>
            </a:r>
            <a:r>
              <a:rPr lang="zh-CN" altLang="en-US" sz="3600" b="1" u="sng" spc="-125" dirty="0">
                <a:ln w="3175">
                  <a:noFill/>
                </a:ln>
                <a:solidFill>
                  <a:srgbClr val="FF0000"/>
                </a:solidFill>
                <a:latin typeface="+mj-lt"/>
                <a:ea typeface="黑体" pitchFamily="2" charset="-122"/>
                <a:cs typeface="+mj-cs"/>
              </a:rPr>
              <a:t>扩大有效和中高端供给</a:t>
            </a:r>
            <a:r>
              <a:rPr lang="zh-CN" altLang="en-US" sz="3600" b="1" spc="-125" dirty="0">
                <a:ln w="3175">
                  <a:noFill/>
                </a:ln>
                <a:latin typeface="+mj-lt"/>
                <a:ea typeface="黑体" pitchFamily="2" charset="-122"/>
                <a:cs typeface="+mj-cs"/>
              </a:rPr>
              <a:t>，增强供给结构对需求变化的适应性和灵活性，</a:t>
            </a:r>
            <a:r>
              <a:rPr lang="zh-CN" altLang="en-US" sz="3600" b="1" u="sng" spc="-125" dirty="0">
                <a:ln w="3175">
                  <a:noFill/>
                </a:ln>
                <a:solidFill>
                  <a:srgbClr val="FF0000"/>
                </a:solidFill>
                <a:latin typeface="+mj-lt"/>
                <a:ea typeface="黑体" pitchFamily="2" charset="-122"/>
                <a:cs typeface="+mj-cs"/>
              </a:rPr>
              <a:t>提高全要素生产率</a:t>
            </a:r>
            <a:r>
              <a:rPr lang="zh-CN" altLang="en-US" sz="3600" b="1" spc="-125" dirty="0">
                <a:ln w="3175">
                  <a:noFill/>
                </a:ln>
                <a:latin typeface="+mj-lt"/>
                <a:ea typeface="黑体" pitchFamily="2" charset="-122"/>
                <a:cs typeface="+mj-cs"/>
              </a:rPr>
              <a:t>。</a:t>
            </a:r>
          </a:p>
        </p:txBody>
      </p:sp>
      <p:sp>
        <p:nvSpPr>
          <p:cNvPr id="3" name="Rectangle 6"/>
          <p:cNvSpPr>
            <a:spLocks noChangeArrowheads="1"/>
          </p:cNvSpPr>
          <p:nvPr/>
        </p:nvSpPr>
        <p:spPr bwMode="auto">
          <a:xfrm>
            <a:off x="8077200" y="6429397"/>
            <a:ext cx="2133600" cy="292079"/>
          </a:xfrm>
          <a:prstGeom prst="rect">
            <a:avLst/>
          </a:prstGeom>
          <a:noFill/>
          <a:ln w="9525">
            <a:noFill/>
            <a:miter lim="800000"/>
            <a:headEnd/>
            <a:tailEnd/>
          </a:ln>
        </p:spPr>
        <p:txBody>
          <a:bodyPr/>
          <a:lstStyle/>
          <a:p>
            <a:pPr algn="r"/>
            <a:fld id="{FB3567A2-A071-4A74-B24C-21B92C9322CE}" type="slidenum">
              <a:rPr lang="en-GB" altLang="zh-CN" sz="1200">
                <a:solidFill>
                  <a:schemeClr val="bg2"/>
                </a:solidFill>
              </a:rPr>
              <a:pPr algn="r"/>
              <a:t>36</a:t>
            </a:fld>
            <a:endParaRPr lang="en-GB" altLang="zh-CN" sz="1200" dirty="0">
              <a:solidFill>
                <a:schemeClr val="bg2"/>
              </a:solidFill>
            </a:endParaRPr>
          </a:p>
        </p:txBody>
      </p:sp>
      <p:sp>
        <p:nvSpPr>
          <p:cNvPr id="4" name="灯片编号占位符 5">
            <a:extLst>
              <a:ext uri="{FF2B5EF4-FFF2-40B4-BE49-F238E27FC236}">
                <a16:creationId xmlns="" xmlns:a16="http://schemas.microsoft.com/office/drawing/2014/main" id="{4159E070-CC13-4CE9-9EAF-DB2628086FEE}"/>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36</a:t>
            </a:fld>
            <a:endParaRPr lang="zh-CN" altLang="en-US" dirty="0"/>
          </a:p>
        </p:txBody>
      </p:sp>
    </p:spTree>
    <p:extLst>
      <p:ext uri="{BB962C8B-B14F-4D97-AF65-F5344CB8AC3E}">
        <p14:creationId xmlns="" xmlns:p14="http://schemas.microsoft.com/office/powerpoint/2010/main" val="4017357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71481"/>
            <a:ext cx="6143668" cy="646331"/>
          </a:xfrm>
          <a:prstGeom prst="rect">
            <a:avLst/>
          </a:prstGeom>
          <a:noFill/>
        </p:spPr>
        <p:txBody>
          <a:bodyPr wrap="square" rtlCol="0">
            <a:spAutoFit/>
          </a:bodyPr>
          <a:lstStyle/>
          <a:p>
            <a:r>
              <a:rPr lang="zh-CN" altLang="en-US" sz="3600" b="1" spc="-125" dirty="0">
                <a:ln w="3175">
                  <a:noFill/>
                </a:ln>
                <a:solidFill>
                  <a:srgbClr val="FF0000"/>
                </a:solidFill>
                <a:effectLst>
                  <a:outerShdw blurRad="38100" dist="38100" dir="2700000" algn="tl">
                    <a:srgbClr val="000000">
                      <a:alpha val="43137"/>
                    </a:srgbClr>
                  </a:outerShdw>
                </a:effectLst>
                <a:latin typeface="+mj-lt"/>
                <a:ea typeface="黑体" pitchFamily="2" charset="-122"/>
                <a:cs typeface="+mj-cs"/>
              </a:rPr>
              <a:t>全要素生产率</a:t>
            </a:r>
          </a:p>
        </p:txBody>
      </p:sp>
      <p:sp>
        <p:nvSpPr>
          <p:cNvPr id="3" name="TextBox 2"/>
          <p:cNvSpPr txBox="1"/>
          <p:nvPr/>
        </p:nvSpPr>
        <p:spPr>
          <a:xfrm>
            <a:off x="1952596" y="1285860"/>
            <a:ext cx="8358246" cy="3962880"/>
          </a:xfrm>
          <a:prstGeom prst="rect">
            <a:avLst/>
          </a:prstGeom>
          <a:noFill/>
        </p:spPr>
        <p:txBody>
          <a:bodyPr wrap="square" rtlCol="0">
            <a:spAutoFit/>
          </a:bodyPr>
          <a:lstStyle/>
          <a:p>
            <a:pPr>
              <a:lnSpc>
                <a:spcPct val="120000"/>
              </a:lnSpc>
            </a:pPr>
            <a:r>
              <a:rPr lang="en-US" altLang="zh-CN" sz="3200" b="1" spc="-125" dirty="0">
                <a:ln w="3175">
                  <a:noFill/>
                </a:ln>
                <a:latin typeface="+mj-lt"/>
                <a:ea typeface="黑体" pitchFamily="2" charset="-122"/>
                <a:cs typeface="+mj-cs"/>
              </a:rPr>
              <a:t>·</a:t>
            </a:r>
            <a:r>
              <a:rPr lang="zh-CN" altLang="en-US" sz="3000" b="1" spc="-125" dirty="0">
                <a:ln w="3175">
                  <a:noFill/>
                </a:ln>
                <a:latin typeface="+mj-lt"/>
                <a:ea typeface="黑体" pitchFamily="2" charset="-122"/>
                <a:cs typeface="+mj-cs"/>
              </a:rPr>
              <a:t>经济增长包括资本、劳动及土地等自然资源三要素，经济增长取决于这些要素投入的贡献。</a:t>
            </a:r>
            <a:endParaRPr lang="en-US" altLang="zh-CN" sz="3000" b="1" spc="-125" dirty="0">
              <a:ln w="3175">
                <a:noFill/>
              </a:ln>
              <a:latin typeface="+mj-lt"/>
              <a:ea typeface="黑体" pitchFamily="2" charset="-122"/>
              <a:cs typeface="+mj-cs"/>
            </a:endParaRPr>
          </a:p>
          <a:p>
            <a:pPr>
              <a:lnSpc>
                <a:spcPct val="120000"/>
              </a:lnSpc>
            </a:pPr>
            <a:r>
              <a:rPr lang="en-US" altLang="zh-CN" sz="3000" b="1" spc="-125" dirty="0">
                <a:ln w="3175">
                  <a:noFill/>
                </a:ln>
                <a:latin typeface="+mj-lt"/>
                <a:ea typeface="黑体" pitchFamily="2" charset="-122"/>
                <a:cs typeface="+mj-cs"/>
              </a:rPr>
              <a:t>·</a:t>
            </a:r>
            <a:r>
              <a:rPr lang="zh-CN" altLang="en-US" sz="3000" b="1" spc="-125" dirty="0">
                <a:ln w="3175">
                  <a:noFill/>
                </a:ln>
                <a:latin typeface="+mj-lt"/>
                <a:ea typeface="黑体" pitchFamily="2" charset="-122"/>
                <a:cs typeface="+mj-cs"/>
              </a:rPr>
              <a:t>但各种要素集合所产生的生产率之和大于各单个要素投入的生产率之和。其中的差额即全要素生产率。</a:t>
            </a:r>
            <a:endParaRPr lang="en-US" altLang="zh-CN" sz="3000" b="1" spc="-125" dirty="0">
              <a:ln w="3175">
                <a:noFill/>
              </a:ln>
              <a:latin typeface="+mj-lt"/>
              <a:ea typeface="黑体" pitchFamily="2" charset="-122"/>
              <a:cs typeface="+mj-cs"/>
            </a:endParaRPr>
          </a:p>
          <a:p>
            <a:pPr>
              <a:lnSpc>
                <a:spcPct val="120000"/>
              </a:lnSpc>
            </a:pPr>
            <a:r>
              <a:rPr lang="en-US" altLang="zh-CN" sz="3000" b="1" spc="-125" dirty="0">
                <a:ln w="3175">
                  <a:noFill/>
                </a:ln>
                <a:latin typeface="+mj-lt"/>
                <a:ea typeface="黑体" pitchFamily="2" charset="-122"/>
                <a:cs typeface="+mj-cs"/>
              </a:rPr>
              <a:t>·</a:t>
            </a:r>
            <a:r>
              <a:rPr lang="zh-CN" altLang="en-US" sz="3000" b="1" spc="-125" dirty="0">
                <a:ln w="3175">
                  <a:noFill/>
                </a:ln>
                <a:latin typeface="+mj-lt"/>
                <a:ea typeface="黑体" pitchFamily="2" charset="-122"/>
                <a:cs typeface="+mj-cs"/>
              </a:rPr>
              <a:t>全要素生产率主要是技术进步、管理水平、劳动力素质、要素使用效率，以及各生产要素的配置和组织效能。</a:t>
            </a:r>
          </a:p>
        </p:txBody>
      </p:sp>
      <p:sp>
        <p:nvSpPr>
          <p:cNvPr id="4" name="灯片编号占位符 5">
            <a:extLst>
              <a:ext uri="{FF2B5EF4-FFF2-40B4-BE49-F238E27FC236}">
                <a16:creationId xmlns="" xmlns:a16="http://schemas.microsoft.com/office/drawing/2014/main" id="{404418D5-4EAA-4E8A-ADEF-B6EE7FDE264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37</a:t>
            </a:fld>
            <a:endParaRPr lang="zh-CN" altLang="en-US" dirty="0"/>
          </a:p>
        </p:txBody>
      </p:sp>
    </p:spTree>
    <p:extLst>
      <p:ext uri="{BB962C8B-B14F-4D97-AF65-F5344CB8AC3E}">
        <p14:creationId xmlns="" xmlns:p14="http://schemas.microsoft.com/office/powerpoint/2010/main" val="395061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71481"/>
            <a:ext cx="6143668" cy="646331"/>
          </a:xfrm>
          <a:prstGeom prst="rect">
            <a:avLst/>
          </a:prstGeom>
          <a:noFill/>
        </p:spPr>
        <p:txBody>
          <a:bodyPr wrap="square" rtlCol="0">
            <a:spAutoFit/>
          </a:bodyPr>
          <a:lstStyle/>
          <a:p>
            <a:r>
              <a:rPr lang="zh-CN" altLang="en-US" sz="3600" b="1" spc="-125" dirty="0">
                <a:ln w="3175">
                  <a:noFill/>
                </a:ln>
                <a:solidFill>
                  <a:srgbClr val="FF0000"/>
                </a:solidFill>
                <a:effectLst>
                  <a:outerShdw blurRad="38100" dist="38100" dir="2700000" algn="tl">
                    <a:srgbClr val="000000">
                      <a:alpha val="43137"/>
                    </a:srgbClr>
                  </a:outerShdw>
                </a:effectLst>
                <a:latin typeface="+mj-lt"/>
                <a:ea typeface="黑体" pitchFamily="2" charset="-122"/>
                <a:cs typeface="+mj-cs"/>
              </a:rPr>
              <a:t>无效和低端供给</a:t>
            </a:r>
          </a:p>
        </p:txBody>
      </p:sp>
      <p:cxnSp>
        <p:nvCxnSpPr>
          <p:cNvPr id="4" name="直接箭头连接符 3"/>
          <p:cNvCxnSpPr>
            <a:cxnSpLocks/>
          </p:cNvCxnSpPr>
          <p:nvPr/>
        </p:nvCxnSpPr>
        <p:spPr>
          <a:xfrm>
            <a:off x="2595538" y="5357826"/>
            <a:ext cx="6215106"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 name="直接箭头连接符 5"/>
          <p:cNvCxnSpPr/>
          <p:nvPr/>
        </p:nvCxnSpPr>
        <p:spPr>
          <a:xfrm rot="5400000" flipH="1" flipV="1">
            <a:off x="844513" y="3750471"/>
            <a:ext cx="4644264" cy="79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66976" y="1500174"/>
            <a:ext cx="428628" cy="369332"/>
          </a:xfrm>
          <a:prstGeom prst="rect">
            <a:avLst/>
          </a:prstGeom>
          <a:noFill/>
          <a:ln>
            <a:solidFill>
              <a:schemeClr val="tx1"/>
            </a:solidFill>
          </a:ln>
        </p:spPr>
        <p:txBody>
          <a:bodyPr wrap="square" rtlCol="0">
            <a:spAutoFit/>
          </a:bodyPr>
          <a:lstStyle/>
          <a:p>
            <a:r>
              <a:rPr lang="zh-CN" altLang="en-US" b="1" dirty="0">
                <a:latin typeface="黑体" pitchFamily="2" charset="-122"/>
                <a:ea typeface="黑体" pitchFamily="2" charset="-122"/>
              </a:rPr>
              <a:t>高</a:t>
            </a:r>
          </a:p>
        </p:txBody>
      </p:sp>
      <p:sp>
        <p:nvSpPr>
          <p:cNvPr id="9" name="TextBox 8"/>
          <p:cNvSpPr txBox="1"/>
          <p:nvPr/>
        </p:nvSpPr>
        <p:spPr>
          <a:xfrm>
            <a:off x="2666976" y="4929198"/>
            <a:ext cx="428628" cy="369332"/>
          </a:xfrm>
          <a:prstGeom prst="rect">
            <a:avLst/>
          </a:prstGeom>
          <a:noFill/>
          <a:ln>
            <a:solidFill>
              <a:schemeClr val="tx1"/>
            </a:solidFill>
          </a:ln>
        </p:spPr>
        <p:txBody>
          <a:bodyPr wrap="square" rtlCol="0">
            <a:spAutoFit/>
          </a:bodyPr>
          <a:lstStyle/>
          <a:p>
            <a:r>
              <a:rPr lang="zh-CN" altLang="en-US" b="1" dirty="0">
                <a:latin typeface="黑体" pitchFamily="2" charset="-122"/>
                <a:ea typeface="黑体" pitchFamily="2" charset="-122"/>
              </a:rPr>
              <a:t>低</a:t>
            </a:r>
          </a:p>
        </p:txBody>
      </p:sp>
      <p:sp>
        <p:nvSpPr>
          <p:cNvPr id="10" name="TextBox 9"/>
          <p:cNvSpPr txBox="1"/>
          <p:nvPr/>
        </p:nvSpPr>
        <p:spPr>
          <a:xfrm>
            <a:off x="3524234" y="2571744"/>
            <a:ext cx="461665" cy="2786082"/>
          </a:xfrm>
          <a:prstGeom prst="rect">
            <a:avLst/>
          </a:prstGeom>
          <a:noFill/>
          <a:ln>
            <a:solidFill>
              <a:schemeClr val="tx1"/>
            </a:solidFill>
          </a:ln>
        </p:spPr>
        <p:txBody>
          <a:bodyPr vert="eaVert" wrap="square" rtlCol="0">
            <a:spAutoFit/>
          </a:bodyPr>
          <a:lstStyle/>
          <a:p>
            <a:pPr algn="ctr"/>
            <a:r>
              <a:rPr lang="zh-CN" altLang="en-US" dirty="0">
                <a:latin typeface="黑体" pitchFamily="2" charset="-122"/>
                <a:ea typeface="黑体" pitchFamily="2" charset="-122"/>
              </a:rPr>
              <a:t>试制品开发等</a:t>
            </a:r>
          </a:p>
        </p:txBody>
      </p:sp>
      <p:sp>
        <p:nvSpPr>
          <p:cNvPr id="11" name="TextBox 10"/>
          <p:cNvSpPr txBox="1"/>
          <p:nvPr/>
        </p:nvSpPr>
        <p:spPr>
          <a:xfrm>
            <a:off x="4238614" y="3000372"/>
            <a:ext cx="461665" cy="2357454"/>
          </a:xfrm>
          <a:prstGeom prst="rect">
            <a:avLst/>
          </a:prstGeom>
          <a:noFill/>
          <a:ln>
            <a:solidFill>
              <a:schemeClr val="tx1"/>
            </a:solidFill>
          </a:ln>
        </p:spPr>
        <p:txBody>
          <a:bodyPr vert="eaVert" wrap="square" rtlCol="0">
            <a:spAutoFit/>
          </a:bodyPr>
          <a:lstStyle/>
          <a:p>
            <a:pPr algn="ctr"/>
            <a:r>
              <a:rPr lang="zh-CN" altLang="en-US" dirty="0">
                <a:latin typeface="黑体" pitchFamily="2" charset="-122"/>
                <a:ea typeface="黑体" pitchFamily="2" charset="-122"/>
              </a:rPr>
              <a:t>零部件生产</a:t>
            </a:r>
          </a:p>
        </p:txBody>
      </p:sp>
      <p:sp>
        <p:nvSpPr>
          <p:cNvPr id="12" name="TextBox 11"/>
          <p:cNvSpPr txBox="1"/>
          <p:nvPr/>
        </p:nvSpPr>
        <p:spPr>
          <a:xfrm>
            <a:off x="4991395" y="3357562"/>
            <a:ext cx="461665" cy="2000264"/>
          </a:xfrm>
          <a:prstGeom prst="rect">
            <a:avLst/>
          </a:prstGeom>
          <a:noFill/>
          <a:ln>
            <a:solidFill>
              <a:schemeClr val="tx1"/>
            </a:solidFill>
          </a:ln>
        </p:spPr>
        <p:txBody>
          <a:bodyPr vert="eaVert" wrap="square" rtlCol="0">
            <a:spAutoFit/>
          </a:bodyPr>
          <a:lstStyle/>
          <a:p>
            <a:pPr algn="ctr"/>
            <a:r>
              <a:rPr lang="zh-CN" altLang="en-US" dirty="0">
                <a:latin typeface="黑体" pitchFamily="2" charset="-122"/>
                <a:ea typeface="黑体" pitchFamily="2" charset="-122"/>
              </a:rPr>
              <a:t>模块零部件生产</a:t>
            </a:r>
          </a:p>
        </p:txBody>
      </p:sp>
      <p:sp>
        <p:nvSpPr>
          <p:cNvPr id="17" name="TextBox 16"/>
          <p:cNvSpPr txBox="1"/>
          <p:nvPr/>
        </p:nvSpPr>
        <p:spPr>
          <a:xfrm>
            <a:off x="5810248" y="4988494"/>
            <a:ext cx="928694" cy="369332"/>
          </a:xfrm>
          <a:prstGeom prst="rect">
            <a:avLst/>
          </a:prstGeom>
          <a:noFill/>
          <a:ln>
            <a:solidFill>
              <a:schemeClr val="tx1"/>
            </a:solidFill>
          </a:ln>
        </p:spPr>
        <p:txBody>
          <a:bodyPr vert="horz" wrap="square" rtlCol="0">
            <a:spAutoFit/>
          </a:bodyPr>
          <a:lstStyle/>
          <a:p>
            <a:pPr algn="ctr"/>
            <a:r>
              <a:rPr lang="zh-CN" altLang="en-US" dirty="0">
                <a:latin typeface="黑体" pitchFamily="2" charset="-122"/>
                <a:ea typeface="黑体" pitchFamily="2" charset="-122"/>
              </a:rPr>
              <a:t>组装</a:t>
            </a:r>
          </a:p>
        </p:txBody>
      </p:sp>
      <p:sp>
        <p:nvSpPr>
          <p:cNvPr id="14" name="TextBox 13"/>
          <p:cNvSpPr txBox="1"/>
          <p:nvPr/>
        </p:nvSpPr>
        <p:spPr>
          <a:xfrm>
            <a:off x="7063097" y="3357562"/>
            <a:ext cx="461665" cy="2000264"/>
          </a:xfrm>
          <a:prstGeom prst="rect">
            <a:avLst/>
          </a:prstGeom>
          <a:noFill/>
          <a:ln>
            <a:solidFill>
              <a:schemeClr val="tx1"/>
            </a:solidFill>
          </a:ln>
        </p:spPr>
        <p:txBody>
          <a:bodyPr vert="eaVert" wrap="square" rtlCol="0">
            <a:spAutoFit/>
          </a:bodyPr>
          <a:lstStyle/>
          <a:p>
            <a:pPr algn="ctr"/>
            <a:r>
              <a:rPr lang="zh-CN" altLang="en-US" dirty="0">
                <a:latin typeface="黑体" pitchFamily="2" charset="-122"/>
                <a:ea typeface="黑体" pitchFamily="2" charset="-122"/>
              </a:rPr>
              <a:t>销售</a:t>
            </a:r>
          </a:p>
        </p:txBody>
      </p:sp>
      <p:sp>
        <p:nvSpPr>
          <p:cNvPr id="15" name="TextBox 14"/>
          <p:cNvSpPr txBox="1"/>
          <p:nvPr/>
        </p:nvSpPr>
        <p:spPr>
          <a:xfrm>
            <a:off x="7810520" y="3000372"/>
            <a:ext cx="461665" cy="2357454"/>
          </a:xfrm>
          <a:prstGeom prst="rect">
            <a:avLst/>
          </a:prstGeom>
          <a:noFill/>
          <a:ln>
            <a:solidFill>
              <a:schemeClr val="tx1"/>
            </a:solidFill>
          </a:ln>
        </p:spPr>
        <p:txBody>
          <a:bodyPr vert="eaVert" wrap="square" rtlCol="0">
            <a:spAutoFit/>
          </a:bodyPr>
          <a:lstStyle/>
          <a:p>
            <a:pPr algn="ctr"/>
            <a:r>
              <a:rPr lang="zh-CN" altLang="en-US" dirty="0">
                <a:latin typeface="黑体" pitchFamily="2" charset="-122"/>
                <a:ea typeface="黑体" pitchFamily="2" charset="-122"/>
              </a:rPr>
              <a:t>售后服务</a:t>
            </a:r>
          </a:p>
        </p:txBody>
      </p:sp>
      <p:sp>
        <p:nvSpPr>
          <p:cNvPr id="16" name="TextBox 15"/>
          <p:cNvSpPr txBox="1"/>
          <p:nvPr/>
        </p:nvSpPr>
        <p:spPr>
          <a:xfrm>
            <a:off x="3238480" y="5429264"/>
            <a:ext cx="1000132" cy="369332"/>
          </a:xfrm>
          <a:prstGeom prst="rect">
            <a:avLst/>
          </a:prstGeom>
          <a:noFill/>
          <a:ln>
            <a:solidFill>
              <a:schemeClr val="tx1"/>
            </a:solidFill>
          </a:ln>
        </p:spPr>
        <p:txBody>
          <a:bodyPr wrap="square" rtlCol="0">
            <a:spAutoFit/>
          </a:bodyPr>
          <a:lstStyle/>
          <a:p>
            <a:r>
              <a:rPr lang="zh-CN" altLang="en-US" b="1" dirty="0">
                <a:latin typeface="黑体" pitchFamily="2" charset="-122"/>
                <a:ea typeface="黑体" pitchFamily="2" charset="-122"/>
              </a:rPr>
              <a:t>上游</a:t>
            </a:r>
          </a:p>
        </p:txBody>
      </p:sp>
      <p:sp>
        <p:nvSpPr>
          <p:cNvPr id="18" name="TextBox 17"/>
          <p:cNvSpPr txBox="1"/>
          <p:nvPr/>
        </p:nvSpPr>
        <p:spPr>
          <a:xfrm>
            <a:off x="7810512" y="5429264"/>
            <a:ext cx="1000132" cy="369332"/>
          </a:xfrm>
          <a:prstGeom prst="rect">
            <a:avLst/>
          </a:prstGeom>
          <a:noFill/>
          <a:ln>
            <a:solidFill>
              <a:schemeClr val="tx1"/>
            </a:solidFill>
          </a:ln>
        </p:spPr>
        <p:txBody>
          <a:bodyPr wrap="square" rtlCol="0">
            <a:spAutoFit/>
          </a:bodyPr>
          <a:lstStyle/>
          <a:p>
            <a:r>
              <a:rPr lang="zh-CN" altLang="en-US" b="1" dirty="0">
                <a:latin typeface="黑体" pitchFamily="2" charset="-122"/>
                <a:ea typeface="黑体" pitchFamily="2" charset="-122"/>
              </a:rPr>
              <a:t>下游</a:t>
            </a:r>
          </a:p>
        </p:txBody>
      </p:sp>
      <p:sp>
        <p:nvSpPr>
          <p:cNvPr id="20" name="TextBox 19"/>
          <p:cNvSpPr txBox="1"/>
          <p:nvPr/>
        </p:nvSpPr>
        <p:spPr>
          <a:xfrm>
            <a:off x="8453454" y="4857760"/>
            <a:ext cx="1143008" cy="369332"/>
          </a:xfrm>
          <a:prstGeom prst="rect">
            <a:avLst/>
          </a:prstGeom>
          <a:noFill/>
          <a:ln>
            <a:solidFill>
              <a:schemeClr val="tx1"/>
            </a:solidFill>
          </a:ln>
        </p:spPr>
        <p:txBody>
          <a:bodyPr wrap="square" rtlCol="0">
            <a:spAutoFit/>
          </a:bodyPr>
          <a:lstStyle/>
          <a:p>
            <a:r>
              <a:rPr lang="zh-CN" altLang="en-US" b="1" dirty="0">
                <a:latin typeface="黑体" pitchFamily="2" charset="-122"/>
                <a:ea typeface="黑体" pitchFamily="2" charset="-122"/>
              </a:rPr>
              <a:t>业务工序</a:t>
            </a:r>
          </a:p>
        </p:txBody>
      </p:sp>
      <p:sp>
        <p:nvSpPr>
          <p:cNvPr id="21" name="TextBox 20"/>
          <p:cNvSpPr txBox="1"/>
          <p:nvPr/>
        </p:nvSpPr>
        <p:spPr>
          <a:xfrm>
            <a:off x="3238480" y="1916660"/>
            <a:ext cx="1571636" cy="369332"/>
          </a:xfrm>
          <a:prstGeom prst="rect">
            <a:avLst/>
          </a:prstGeom>
          <a:noFill/>
          <a:ln>
            <a:solidFill>
              <a:schemeClr val="tx1"/>
            </a:solidFill>
          </a:ln>
        </p:spPr>
        <p:txBody>
          <a:bodyPr vert="horz" wrap="square" rtlCol="0">
            <a:spAutoFit/>
          </a:bodyPr>
          <a:lstStyle/>
          <a:p>
            <a:pPr algn="ctr"/>
            <a:r>
              <a:rPr lang="zh-CN" altLang="en-US" u="sng" dirty="0">
                <a:latin typeface="黑体" pitchFamily="2" charset="-122"/>
                <a:ea typeface="黑体" pitchFamily="2" charset="-122"/>
              </a:rPr>
              <a:t>利润空间大</a:t>
            </a:r>
          </a:p>
        </p:txBody>
      </p:sp>
      <p:sp>
        <p:nvSpPr>
          <p:cNvPr id="22" name="TextBox 21"/>
          <p:cNvSpPr txBox="1"/>
          <p:nvPr/>
        </p:nvSpPr>
        <p:spPr>
          <a:xfrm>
            <a:off x="7167570" y="2285992"/>
            <a:ext cx="1571636" cy="369332"/>
          </a:xfrm>
          <a:prstGeom prst="rect">
            <a:avLst/>
          </a:prstGeom>
          <a:noFill/>
          <a:ln>
            <a:solidFill>
              <a:schemeClr val="tx1"/>
            </a:solidFill>
          </a:ln>
        </p:spPr>
        <p:txBody>
          <a:bodyPr vert="horz" wrap="square" rtlCol="0">
            <a:spAutoFit/>
          </a:bodyPr>
          <a:lstStyle/>
          <a:p>
            <a:pPr algn="ctr"/>
            <a:r>
              <a:rPr lang="zh-CN" altLang="en-US" u="sng" dirty="0">
                <a:latin typeface="黑体" pitchFamily="2" charset="-122"/>
                <a:ea typeface="黑体" pitchFamily="2" charset="-122"/>
              </a:rPr>
              <a:t>利润空间大</a:t>
            </a:r>
          </a:p>
        </p:txBody>
      </p:sp>
      <p:sp>
        <p:nvSpPr>
          <p:cNvPr id="23" name="TextBox 22"/>
          <p:cNvSpPr txBox="1"/>
          <p:nvPr/>
        </p:nvSpPr>
        <p:spPr>
          <a:xfrm>
            <a:off x="5524496" y="4274114"/>
            <a:ext cx="1571636" cy="369332"/>
          </a:xfrm>
          <a:prstGeom prst="rect">
            <a:avLst/>
          </a:prstGeom>
          <a:noFill/>
          <a:ln>
            <a:solidFill>
              <a:schemeClr val="tx1"/>
            </a:solidFill>
          </a:ln>
        </p:spPr>
        <p:txBody>
          <a:bodyPr vert="horz" wrap="square" rtlCol="0">
            <a:spAutoFit/>
          </a:bodyPr>
          <a:lstStyle/>
          <a:p>
            <a:pPr algn="ctr"/>
            <a:r>
              <a:rPr lang="zh-CN" altLang="en-US" u="sng" dirty="0">
                <a:latin typeface="黑体" pitchFamily="2" charset="-122"/>
                <a:ea typeface="黑体" pitchFamily="2" charset="-122"/>
              </a:rPr>
              <a:t>利润空间小</a:t>
            </a:r>
          </a:p>
        </p:txBody>
      </p:sp>
      <p:cxnSp>
        <p:nvCxnSpPr>
          <p:cNvPr id="26" name="直接连接符 25"/>
          <p:cNvCxnSpPr/>
          <p:nvPr/>
        </p:nvCxnSpPr>
        <p:spPr>
          <a:xfrm rot="5400000">
            <a:off x="3737992" y="2428628"/>
            <a:ext cx="286546" cy="12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rot="5400000">
            <a:off x="7775587" y="2820983"/>
            <a:ext cx="35719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rot="5400000">
            <a:off x="6061075" y="4821247"/>
            <a:ext cx="35719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9" name="任意多边形 38"/>
          <p:cNvSpPr/>
          <p:nvPr/>
        </p:nvSpPr>
        <p:spPr>
          <a:xfrm>
            <a:off x="3238481" y="1928803"/>
            <a:ext cx="5643603" cy="3286147"/>
          </a:xfrm>
          <a:custGeom>
            <a:avLst/>
            <a:gdLst>
              <a:gd name="connsiteX0" fmla="*/ 0 w 4689987"/>
              <a:gd name="connsiteY0" fmla="*/ 0 h 2921819"/>
              <a:gd name="connsiteX1" fmla="*/ 2566219 w 4689987"/>
              <a:gd name="connsiteY1" fmla="*/ 2910348 h 2921819"/>
              <a:gd name="connsiteX2" fmla="*/ 4680155 w 4689987"/>
              <a:gd name="connsiteY2" fmla="*/ 68826 h 2921819"/>
              <a:gd name="connsiteX3" fmla="*/ 4680155 w 4689987"/>
              <a:gd name="connsiteY3" fmla="*/ 68826 h 2921819"/>
              <a:gd name="connsiteX4" fmla="*/ 4689987 w 4689987"/>
              <a:gd name="connsiteY4" fmla="*/ 78658 h 2921819"/>
              <a:gd name="connsiteX5" fmla="*/ 4680155 w 4689987"/>
              <a:gd name="connsiteY5" fmla="*/ 78658 h 292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987" h="2921819">
                <a:moveTo>
                  <a:pt x="0" y="0"/>
                </a:moveTo>
                <a:cubicBezTo>
                  <a:pt x="893096" y="1449438"/>
                  <a:pt x="1786193" y="2898877"/>
                  <a:pt x="2566219" y="2910348"/>
                </a:cubicBezTo>
                <a:cubicBezTo>
                  <a:pt x="3346245" y="2921819"/>
                  <a:pt x="4680155" y="68826"/>
                  <a:pt x="4680155" y="68826"/>
                </a:cubicBezTo>
                <a:lnTo>
                  <a:pt x="4680155" y="68826"/>
                </a:lnTo>
                <a:cubicBezTo>
                  <a:pt x="4681794" y="70465"/>
                  <a:pt x="4689987" y="77019"/>
                  <a:pt x="4689987" y="78658"/>
                </a:cubicBezTo>
                <a:cubicBezTo>
                  <a:pt x="4689987" y="80297"/>
                  <a:pt x="4685071" y="79477"/>
                  <a:pt x="4680155" y="786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灯片编号占位符 5">
            <a:extLst>
              <a:ext uri="{FF2B5EF4-FFF2-40B4-BE49-F238E27FC236}">
                <a16:creationId xmlns="" xmlns:a16="http://schemas.microsoft.com/office/drawing/2014/main" id="{199102FC-CC99-4FBB-BBD6-44BDEEC3B92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38</a:t>
            </a:fld>
            <a:endParaRPr lang="zh-CN" altLang="en-US" dirty="0"/>
          </a:p>
        </p:txBody>
      </p:sp>
    </p:spTree>
    <p:extLst>
      <p:ext uri="{BB962C8B-B14F-4D97-AF65-F5344CB8AC3E}">
        <p14:creationId xmlns="" xmlns:p14="http://schemas.microsoft.com/office/powerpoint/2010/main" val="3324562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86547136-F857-4C62-B1B5-7189FBC970FA}"/>
              </a:ext>
            </a:extLst>
          </p:cNvPr>
          <p:cNvPicPr>
            <a:picLocks noChangeAspect="1" noChangeArrowheads="1"/>
          </p:cNvPicPr>
          <p:nvPr/>
        </p:nvPicPr>
        <p:blipFill>
          <a:blip r:embed="rId2" cstate="print"/>
          <a:srcRect/>
          <a:stretch>
            <a:fillRect/>
          </a:stretch>
        </p:blipFill>
        <p:spPr>
          <a:xfrm>
            <a:off x="2568574" y="1106194"/>
            <a:ext cx="7054852" cy="4970463"/>
          </a:xfrm>
          <a:prstGeom prst="rect">
            <a:avLst/>
          </a:prstGeom>
          <a:noFill/>
          <a:ln/>
        </p:spPr>
      </p:pic>
      <p:sp>
        <p:nvSpPr>
          <p:cNvPr id="6" name="TextBox 1">
            <a:extLst>
              <a:ext uri="{FF2B5EF4-FFF2-40B4-BE49-F238E27FC236}">
                <a16:creationId xmlns="" xmlns:a16="http://schemas.microsoft.com/office/drawing/2014/main" id="{7C70C391-C713-45C2-85BD-0AA1F5F05950}"/>
              </a:ext>
            </a:extLst>
          </p:cNvPr>
          <p:cNvSpPr txBox="1"/>
          <p:nvPr/>
        </p:nvSpPr>
        <p:spPr>
          <a:xfrm>
            <a:off x="2024034" y="571481"/>
            <a:ext cx="6143668" cy="646331"/>
          </a:xfrm>
          <a:prstGeom prst="rect">
            <a:avLst/>
          </a:prstGeom>
          <a:noFill/>
        </p:spPr>
        <p:txBody>
          <a:bodyPr wrap="square" rtlCol="0">
            <a:spAutoFit/>
          </a:bodyPr>
          <a:lstStyle/>
          <a:p>
            <a:r>
              <a:rPr lang="zh-CN" altLang="en-US" sz="3600" b="1" spc="-125" dirty="0">
                <a:ln w="3175">
                  <a:noFill/>
                </a:ln>
                <a:solidFill>
                  <a:srgbClr val="FF0000"/>
                </a:solidFill>
                <a:effectLst>
                  <a:outerShdw blurRad="38100" dist="38100" dir="2700000" algn="tl">
                    <a:srgbClr val="000000">
                      <a:alpha val="43137"/>
                    </a:srgbClr>
                  </a:outerShdw>
                </a:effectLst>
                <a:latin typeface="+mj-lt"/>
                <a:ea typeface="黑体" pitchFamily="2" charset="-122"/>
                <a:cs typeface="+mj-cs"/>
              </a:rPr>
              <a:t>系统性价值链</a:t>
            </a:r>
          </a:p>
        </p:txBody>
      </p:sp>
      <p:sp>
        <p:nvSpPr>
          <p:cNvPr id="4" name="灯片编号占位符 5">
            <a:extLst>
              <a:ext uri="{FF2B5EF4-FFF2-40B4-BE49-F238E27FC236}">
                <a16:creationId xmlns="" xmlns:a16="http://schemas.microsoft.com/office/drawing/2014/main" id="{781D4FCD-6904-4332-AFE4-399369A2AF4F}"/>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39</a:t>
            </a:fld>
            <a:endParaRPr lang="zh-CN" altLang="en-US" dirty="0"/>
          </a:p>
        </p:txBody>
      </p:sp>
    </p:spTree>
    <p:extLst>
      <p:ext uri="{BB962C8B-B14F-4D97-AF65-F5344CB8AC3E}">
        <p14:creationId xmlns="" xmlns:p14="http://schemas.microsoft.com/office/powerpoint/2010/main" val="1689537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a:t>
            </a:fld>
            <a:endParaRPr lang="zh-CN" altLang="en-US" dirty="0"/>
          </a:p>
        </p:txBody>
      </p:sp>
      <p:sp>
        <p:nvSpPr>
          <p:cNvPr id="5" name="TextBox 1">
            <a:extLst>
              <a:ext uri="{FF2B5EF4-FFF2-40B4-BE49-F238E27FC236}">
                <a16:creationId xmlns="" xmlns:a16="http://schemas.microsoft.com/office/drawing/2014/main" id="{6EEA0BBB-8A02-4CC8-8229-9E041A4DBB86}"/>
              </a:ext>
            </a:extLst>
          </p:cNvPr>
          <p:cNvSpPr txBox="1"/>
          <p:nvPr/>
        </p:nvSpPr>
        <p:spPr>
          <a:xfrm>
            <a:off x="2902838" y="2108200"/>
            <a:ext cx="6328248" cy="830997"/>
          </a:xfrm>
          <a:prstGeom prst="rect">
            <a:avLst/>
          </a:prstGeom>
          <a:noFill/>
        </p:spPr>
        <p:txBody>
          <a:bodyPr wrap="square" rtlCol="0">
            <a:spAutoFit/>
          </a:bodyPr>
          <a:lstStyle/>
          <a:p>
            <a:r>
              <a:rPr lang="zh-CN" altLang="en-US" sz="4800" b="1" dirty="0"/>
              <a:t>一、宏观经济环境</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0" y="889000"/>
            <a:ext cx="10160001" cy="4401205"/>
          </a:xfrm>
          <a:prstGeom prst="rect">
            <a:avLst/>
          </a:prstGeom>
          <a:noFill/>
        </p:spPr>
        <p:txBody>
          <a:bodyPr wrap="square" rtlCol="0">
            <a:spAutoFit/>
          </a:bodyPr>
          <a:lstStyle/>
          <a:p>
            <a:pPr indent="609585"/>
            <a:r>
              <a:rPr lang="zh-CN" altLang="en-US" sz="3200" b="1" dirty="0"/>
              <a:t>今年的中央经济工作会议再次强调，强化实体经济吸引力和竞争力。</a:t>
            </a:r>
            <a:r>
              <a:rPr lang="zh-CN" altLang="en-US" sz="4000" b="1" dirty="0">
                <a:solidFill>
                  <a:srgbClr val="FF0000"/>
                </a:solidFill>
              </a:rPr>
              <a:t>要推进中国制造向中国创造转变，中国速度向中国质量转变，制造大国向制造强国转变。</a:t>
            </a:r>
            <a:endParaRPr lang="en-US" altLang="zh-CN" sz="4000" b="1" dirty="0">
              <a:solidFill>
                <a:srgbClr val="FF0000"/>
              </a:solidFill>
            </a:endParaRPr>
          </a:p>
          <a:p>
            <a:pPr indent="609585"/>
            <a:endParaRPr lang="en-US" altLang="zh-CN" sz="3200" b="1" dirty="0"/>
          </a:p>
          <a:p>
            <a:pPr indent="609585"/>
            <a:r>
              <a:rPr lang="zh-CN" altLang="en-US" sz="3200" dirty="0"/>
              <a:t>这三个转变是实体经济高质量发展的目标，将持续推进实体经济转型升级，打造实体经济新动能，提高供给体系质量。</a:t>
            </a:r>
            <a:endParaRPr lang="zh-CN" altLang="en-US" sz="3200" b="1" dirty="0">
              <a:solidFill>
                <a:srgbClr val="002060"/>
              </a:solidFill>
            </a:endParaRP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40</a:t>
            </a:fld>
            <a:endParaRPr lang="zh-CN" altLang="en-US"/>
          </a:p>
        </p:txBody>
      </p:sp>
    </p:spTree>
    <p:extLst>
      <p:ext uri="{BB962C8B-B14F-4D97-AF65-F5344CB8AC3E}">
        <p14:creationId xmlns="" xmlns:p14="http://schemas.microsoft.com/office/powerpoint/2010/main" val="42595132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889001"/>
            <a:ext cx="10058400" cy="4114268"/>
          </a:xfrm>
          <a:prstGeom prst="rect">
            <a:avLst/>
          </a:prstGeom>
          <a:noFill/>
        </p:spPr>
        <p:txBody>
          <a:bodyPr wrap="square" rtlCol="0">
            <a:spAutoFit/>
          </a:bodyPr>
          <a:lstStyle/>
          <a:p>
            <a:pPr indent="609585"/>
            <a:r>
              <a:rPr lang="zh-CN" altLang="zh-CN" sz="2400" dirty="0"/>
              <a:t> </a:t>
            </a:r>
            <a:r>
              <a:rPr lang="zh-CN" altLang="zh-CN" sz="4267" dirty="0"/>
              <a:t>“从高速增长到高质量发展”， 这句话是中共十九大对中国经济发展做出的一个重大判断，而且强调我们正处在一个攻关期，要攻克三个关口：</a:t>
            </a:r>
            <a:endParaRPr lang="en-US" altLang="zh-CN" sz="4267" dirty="0"/>
          </a:p>
          <a:p>
            <a:endParaRPr lang="en-US" altLang="zh-CN" sz="4267" dirty="0"/>
          </a:p>
          <a:p>
            <a:r>
              <a:rPr lang="en-US" altLang="zh-CN" sz="4267" b="1" dirty="0"/>
              <a:t>           </a:t>
            </a:r>
            <a:r>
              <a:rPr lang="zh-CN" altLang="zh-CN" sz="4800" b="1" dirty="0"/>
              <a:t>转方式、优结构、增动力。</a:t>
            </a: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41</a:t>
            </a:fld>
            <a:endParaRPr lang="zh-CN" altLang="en-US"/>
          </a:p>
        </p:txBody>
      </p:sp>
    </p:spTree>
    <p:extLst>
      <p:ext uri="{BB962C8B-B14F-4D97-AF65-F5344CB8AC3E}">
        <p14:creationId xmlns="" xmlns:p14="http://schemas.microsoft.com/office/powerpoint/2010/main" val="253490333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800" y="1295400"/>
            <a:ext cx="11379200" cy="3375604"/>
          </a:xfrm>
          <a:prstGeom prst="rect">
            <a:avLst/>
          </a:prstGeom>
          <a:noFill/>
        </p:spPr>
        <p:txBody>
          <a:bodyPr wrap="square" rtlCol="0">
            <a:spAutoFit/>
          </a:bodyPr>
          <a:lstStyle/>
          <a:p>
            <a:r>
              <a:rPr lang="zh-CN" altLang="zh-CN" sz="4267" b="1" dirty="0"/>
              <a:t>要完成向高质量发展的转换，需要三个转型：</a:t>
            </a:r>
            <a:endParaRPr lang="en-US" altLang="zh-CN" sz="4267" b="1" dirty="0"/>
          </a:p>
          <a:p>
            <a:endParaRPr lang="en-US" altLang="zh-CN" sz="4267" b="1" dirty="0"/>
          </a:p>
          <a:p>
            <a:r>
              <a:rPr lang="en-US" altLang="zh-CN" sz="4267" b="1" dirty="0"/>
              <a:t> 1. </a:t>
            </a:r>
            <a:r>
              <a:rPr lang="zh-CN" altLang="zh-CN" sz="4267" b="1" dirty="0"/>
              <a:t>从数量追赶转向质量追赶</a:t>
            </a:r>
            <a:r>
              <a:rPr lang="zh-CN" altLang="en-US" sz="4267" b="1" dirty="0"/>
              <a:t>；</a:t>
            </a:r>
            <a:endParaRPr lang="en-US" altLang="zh-CN" sz="4267" b="1" dirty="0"/>
          </a:p>
          <a:p>
            <a:r>
              <a:rPr lang="en-US" altLang="zh-CN" sz="4267" b="1" dirty="0"/>
              <a:t> 2. </a:t>
            </a:r>
            <a:r>
              <a:rPr lang="zh-CN" altLang="zh-CN" sz="4267" b="1" dirty="0"/>
              <a:t>从规模扩张转向结构升级</a:t>
            </a:r>
            <a:r>
              <a:rPr lang="zh-CN" altLang="en-US" sz="4267" b="1" dirty="0"/>
              <a:t>；</a:t>
            </a:r>
            <a:endParaRPr lang="en-US" altLang="zh-CN" sz="4267" b="1" dirty="0"/>
          </a:p>
          <a:p>
            <a:r>
              <a:rPr lang="en-US" altLang="zh-CN" sz="4267" b="1" dirty="0"/>
              <a:t> 3. </a:t>
            </a:r>
            <a:r>
              <a:rPr lang="zh-CN" altLang="zh-CN" sz="4267" b="1" dirty="0"/>
              <a:t>从要素驱动转向创新驱动。</a:t>
            </a: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42</a:t>
            </a:fld>
            <a:endParaRPr lang="zh-CN" altLang="en-US"/>
          </a:p>
        </p:txBody>
      </p:sp>
    </p:spTree>
    <p:extLst>
      <p:ext uri="{BB962C8B-B14F-4D97-AF65-F5344CB8AC3E}">
        <p14:creationId xmlns="" xmlns:p14="http://schemas.microsoft.com/office/powerpoint/2010/main" val="120470289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7600" y="1701801"/>
            <a:ext cx="9245600" cy="584775"/>
          </a:xfrm>
          <a:prstGeom prst="rect">
            <a:avLst/>
          </a:prstGeom>
          <a:noFill/>
        </p:spPr>
        <p:txBody>
          <a:bodyPr wrap="square" rtlCol="0">
            <a:spAutoFit/>
          </a:bodyPr>
          <a:lstStyle/>
          <a:p>
            <a:r>
              <a:rPr lang="en-US" altLang="zh-CN" sz="3200" b="1" dirty="0"/>
              <a:t>1</a:t>
            </a:r>
            <a:r>
              <a:rPr lang="zh-CN" altLang="en-US" sz="3200" b="1" dirty="0"/>
              <a:t>、用“工匠精神”做好产品</a:t>
            </a:r>
            <a:endParaRPr lang="zh-CN" altLang="zh-CN" sz="3200" b="1" dirty="0"/>
          </a:p>
        </p:txBody>
      </p:sp>
      <p:sp>
        <p:nvSpPr>
          <p:cNvPr id="4" name="TextBox 3"/>
          <p:cNvSpPr txBox="1"/>
          <p:nvPr/>
        </p:nvSpPr>
        <p:spPr>
          <a:xfrm>
            <a:off x="1117600" y="2514601"/>
            <a:ext cx="3962400" cy="584775"/>
          </a:xfrm>
          <a:prstGeom prst="rect">
            <a:avLst/>
          </a:prstGeom>
          <a:noFill/>
        </p:spPr>
        <p:txBody>
          <a:bodyPr wrap="square" rtlCol="0">
            <a:spAutoFit/>
          </a:bodyPr>
          <a:lstStyle/>
          <a:p>
            <a:r>
              <a:rPr lang="en-US" altLang="zh-CN" sz="3200" b="1" dirty="0"/>
              <a:t>2</a:t>
            </a:r>
            <a:r>
              <a:rPr lang="zh-CN" altLang="en-US" sz="3200" b="1" dirty="0"/>
              <a:t>、创新</a:t>
            </a:r>
          </a:p>
        </p:txBody>
      </p:sp>
      <p:sp>
        <p:nvSpPr>
          <p:cNvPr id="5" name="TextBox 4"/>
          <p:cNvSpPr txBox="1"/>
          <p:nvPr/>
        </p:nvSpPr>
        <p:spPr>
          <a:xfrm>
            <a:off x="1117600" y="3429001"/>
            <a:ext cx="6400800" cy="584775"/>
          </a:xfrm>
          <a:prstGeom prst="rect">
            <a:avLst/>
          </a:prstGeom>
          <a:noFill/>
        </p:spPr>
        <p:txBody>
          <a:bodyPr wrap="square" rtlCol="0">
            <a:spAutoFit/>
          </a:bodyPr>
          <a:lstStyle/>
          <a:p>
            <a:r>
              <a:rPr lang="en-US" altLang="zh-CN" sz="3200" b="1" dirty="0"/>
              <a:t>3</a:t>
            </a:r>
            <a:r>
              <a:rPr lang="zh-CN" altLang="en-US" sz="3200" b="1" dirty="0"/>
              <a:t>、提升软性制造能力</a:t>
            </a:r>
          </a:p>
        </p:txBody>
      </p:sp>
      <p:sp>
        <p:nvSpPr>
          <p:cNvPr id="6" name="TextBox 5"/>
          <p:cNvSpPr txBox="1"/>
          <p:nvPr/>
        </p:nvSpPr>
        <p:spPr>
          <a:xfrm>
            <a:off x="1117600" y="4343400"/>
            <a:ext cx="10566400" cy="584775"/>
          </a:xfrm>
          <a:prstGeom prst="rect">
            <a:avLst/>
          </a:prstGeom>
          <a:noFill/>
        </p:spPr>
        <p:txBody>
          <a:bodyPr wrap="square" rtlCol="0">
            <a:spAutoFit/>
          </a:bodyPr>
          <a:lstStyle/>
          <a:p>
            <a:r>
              <a:rPr lang="en-US" altLang="zh-CN" sz="3200" b="1" dirty="0"/>
              <a:t>4</a:t>
            </a:r>
            <a:r>
              <a:rPr lang="zh-CN" altLang="en-US" sz="3200" b="1" dirty="0"/>
              <a:t>、</a:t>
            </a:r>
            <a:r>
              <a:rPr lang="zh-CN" altLang="zh-CN" sz="3200" b="1" dirty="0"/>
              <a:t>以互联网为代表的信息技术与制造业加速融合</a:t>
            </a:r>
            <a:endParaRPr lang="zh-CN" altLang="en-US" sz="3200" b="1" dirty="0"/>
          </a:p>
        </p:txBody>
      </p:sp>
      <p:sp>
        <p:nvSpPr>
          <p:cNvPr id="7" name="TextBox 6"/>
          <p:cNvSpPr txBox="1"/>
          <p:nvPr/>
        </p:nvSpPr>
        <p:spPr>
          <a:xfrm>
            <a:off x="1041365" y="482600"/>
            <a:ext cx="10337835" cy="830997"/>
          </a:xfrm>
          <a:prstGeom prst="rect">
            <a:avLst/>
          </a:prstGeom>
          <a:noFill/>
        </p:spPr>
        <p:txBody>
          <a:bodyPr wrap="square" rtlCol="0">
            <a:spAutoFit/>
          </a:bodyPr>
          <a:lstStyle/>
          <a:p>
            <a:r>
              <a:rPr lang="zh-CN" altLang="en-US" sz="4800" b="1" dirty="0">
                <a:solidFill>
                  <a:srgbClr val="003399"/>
                </a:solidFill>
              </a:rPr>
              <a:t>高质量发展阶段，企业该怎么干？</a:t>
            </a:r>
            <a:endParaRPr lang="zh-CN" altLang="en-US" sz="4800" dirty="0">
              <a:solidFill>
                <a:srgbClr val="003399"/>
              </a:solidFill>
            </a:endParaRPr>
          </a:p>
        </p:txBody>
      </p:sp>
      <p:sp>
        <p:nvSpPr>
          <p:cNvPr id="8" name="灯片编号占位符 5">
            <a:extLst>
              <a:ext uri="{FF2B5EF4-FFF2-40B4-BE49-F238E27FC236}">
                <a16:creationId xmlns="" xmlns:a16="http://schemas.microsoft.com/office/drawing/2014/main" id="{BCC555BA-7B24-44AB-9F59-BFA62D1054AD}"/>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43</a:t>
            </a:fld>
            <a:endParaRPr lang="zh-CN" altLang="en-US" dirty="0"/>
          </a:p>
        </p:txBody>
      </p:sp>
    </p:spTree>
    <p:extLst>
      <p:ext uri="{BB962C8B-B14F-4D97-AF65-F5344CB8AC3E}">
        <p14:creationId xmlns="" xmlns:p14="http://schemas.microsoft.com/office/powerpoint/2010/main" val="2432087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00" y="2209801"/>
            <a:ext cx="8178800" cy="748988"/>
          </a:xfrm>
          <a:prstGeom prst="rect">
            <a:avLst/>
          </a:prstGeom>
          <a:noFill/>
        </p:spPr>
        <p:txBody>
          <a:bodyPr wrap="square" rtlCol="0">
            <a:spAutoFit/>
          </a:bodyPr>
          <a:lstStyle/>
          <a:p>
            <a:r>
              <a:rPr lang="en-US" altLang="zh-CN" sz="4267" b="1" dirty="0">
                <a:solidFill>
                  <a:srgbClr val="002060"/>
                </a:solidFill>
              </a:rPr>
              <a:t>1</a:t>
            </a:r>
            <a:r>
              <a:rPr lang="zh-CN" altLang="en-US" sz="4267" b="1" dirty="0">
                <a:solidFill>
                  <a:srgbClr val="002060"/>
                </a:solidFill>
              </a:rPr>
              <a:t>、用“工匠精神”做好产品</a:t>
            </a:r>
            <a:endParaRPr lang="zh-CN" altLang="zh-CN" sz="4267" b="1" dirty="0">
              <a:solidFill>
                <a:srgbClr val="002060"/>
              </a:solidFill>
            </a:endParaRP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44</a:t>
            </a:fld>
            <a:endParaRPr lang="zh-CN" altLang="en-US"/>
          </a:p>
        </p:txBody>
      </p:sp>
    </p:spTree>
    <p:extLst>
      <p:ext uri="{BB962C8B-B14F-4D97-AF65-F5344CB8AC3E}">
        <p14:creationId xmlns="" xmlns:p14="http://schemas.microsoft.com/office/powerpoint/2010/main" val="6316598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45</a:t>
            </a:fld>
            <a:endParaRPr lang="zh-CN" altLang="en-US"/>
          </a:p>
        </p:txBody>
      </p:sp>
      <p:sp>
        <p:nvSpPr>
          <p:cNvPr id="3" name="TextBox 2"/>
          <p:cNvSpPr txBox="1"/>
          <p:nvPr/>
        </p:nvSpPr>
        <p:spPr>
          <a:xfrm>
            <a:off x="927083" y="1092201"/>
            <a:ext cx="10337835" cy="3046988"/>
          </a:xfrm>
          <a:prstGeom prst="rect">
            <a:avLst/>
          </a:prstGeom>
          <a:noFill/>
        </p:spPr>
        <p:txBody>
          <a:bodyPr wrap="square" rtlCol="0">
            <a:spAutoFit/>
          </a:bodyPr>
          <a:lstStyle/>
          <a:p>
            <a:pPr indent="609585"/>
            <a:r>
              <a:rPr lang="zh-CN" altLang="en-US" sz="3200" b="1" dirty="0"/>
              <a:t>目前，我国已经成为制造业大国，但还不是制造业强国，除技术短板之外，另一关键要素在于我国产品的质量档次、安全标准总体还不够高。</a:t>
            </a:r>
            <a:endParaRPr lang="en-US" altLang="zh-CN" sz="3200" b="1" dirty="0"/>
          </a:p>
          <a:p>
            <a:pPr indent="609585"/>
            <a:endParaRPr lang="en-US" altLang="zh-CN" sz="3200" b="1" dirty="0"/>
          </a:p>
          <a:p>
            <a:pPr indent="609585"/>
            <a:r>
              <a:rPr lang="zh-CN" altLang="en-US" sz="3200" b="1" dirty="0"/>
              <a:t>没有夕阳的产业，只有夕阳的技术、产品和企业，传统制造业转型升级不仅大有可为，而且前景广阔；</a:t>
            </a:r>
          </a:p>
        </p:txBody>
      </p:sp>
    </p:spTree>
    <p:extLst>
      <p:ext uri="{BB962C8B-B14F-4D97-AF65-F5344CB8AC3E}">
        <p14:creationId xmlns="" xmlns:p14="http://schemas.microsoft.com/office/powerpoint/2010/main" val="2718984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46</a:t>
            </a:fld>
            <a:endParaRPr lang="zh-CN" altLang="en-US"/>
          </a:p>
        </p:txBody>
      </p:sp>
      <p:sp>
        <p:nvSpPr>
          <p:cNvPr id="3" name="TextBox 2"/>
          <p:cNvSpPr txBox="1"/>
          <p:nvPr/>
        </p:nvSpPr>
        <p:spPr>
          <a:xfrm>
            <a:off x="1714470" y="2381243"/>
            <a:ext cx="9620317" cy="2308324"/>
          </a:xfrm>
          <a:prstGeom prst="rect">
            <a:avLst/>
          </a:prstGeom>
          <a:noFill/>
        </p:spPr>
        <p:txBody>
          <a:bodyPr wrap="square" rtlCol="0">
            <a:spAutoFit/>
          </a:bodyPr>
          <a:lstStyle/>
          <a:p>
            <a:r>
              <a:rPr lang="zh-CN" altLang="en-US" sz="4800" b="1" dirty="0">
                <a:solidFill>
                  <a:srgbClr val="002060"/>
                </a:solidFill>
                <a:latin typeface="黑体" panose="02010609060101010101" pitchFamily="2" charset="-122"/>
                <a:ea typeface="黑体" panose="02010609060101010101" pitchFamily="2" charset="-122"/>
              </a:rPr>
              <a:t>销售渠道的变更不用害怕。</a:t>
            </a:r>
            <a:endParaRPr lang="en-US" altLang="zh-CN" sz="4800" b="1" dirty="0">
              <a:solidFill>
                <a:srgbClr val="002060"/>
              </a:solidFill>
              <a:latin typeface="黑体" panose="02010609060101010101" pitchFamily="2" charset="-122"/>
              <a:ea typeface="黑体" panose="02010609060101010101" pitchFamily="2" charset="-122"/>
            </a:endParaRPr>
          </a:p>
          <a:p>
            <a:r>
              <a:rPr lang="zh-CN" altLang="en-US" sz="4800" b="1" dirty="0">
                <a:solidFill>
                  <a:srgbClr val="002060"/>
                </a:solidFill>
                <a:latin typeface="黑体" panose="02010609060101010101" pitchFamily="2" charset="-122"/>
                <a:ea typeface="黑体" panose="02010609060101010101" pitchFamily="2" charset="-122"/>
              </a:rPr>
              <a:t>如何把产品做好，才是我们</a:t>
            </a:r>
            <a:endParaRPr lang="en-US" altLang="zh-CN" sz="4800" b="1" dirty="0">
              <a:solidFill>
                <a:srgbClr val="002060"/>
              </a:solidFill>
              <a:latin typeface="黑体" panose="02010609060101010101" pitchFamily="2" charset="-122"/>
              <a:ea typeface="黑体" panose="02010609060101010101" pitchFamily="2" charset="-122"/>
            </a:endParaRPr>
          </a:p>
          <a:p>
            <a:r>
              <a:rPr lang="zh-CN" altLang="en-US" sz="4800" b="1" dirty="0">
                <a:solidFill>
                  <a:srgbClr val="002060"/>
                </a:solidFill>
                <a:latin typeface="黑体" panose="02010609060101010101" pitchFamily="2" charset="-122"/>
                <a:ea typeface="黑体" panose="02010609060101010101" pitchFamily="2" charset="-122"/>
              </a:rPr>
              <a:t>要去关注的。</a:t>
            </a:r>
          </a:p>
        </p:txBody>
      </p:sp>
      <p:sp>
        <p:nvSpPr>
          <p:cNvPr id="4" name="TextBox 3"/>
          <p:cNvSpPr txBox="1"/>
          <p:nvPr/>
        </p:nvSpPr>
        <p:spPr>
          <a:xfrm>
            <a:off x="1809720" y="857232"/>
            <a:ext cx="7239051" cy="2308324"/>
          </a:xfrm>
          <a:prstGeom prst="rect">
            <a:avLst/>
          </a:prstGeom>
          <a:noFill/>
        </p:spPr>
        <p:txBody>
          <a:bodyPr wrap="square" rtlCol="0">
            <a:spAutoFit/>
          </a:bodyPr>
          <a:lstStyle/>
          <a:p>
            <a:r>
              <a:rPr lang="zh-CN" altLang="en-US" sz="4800" b="1" dirty="0">
                <a:solidFill>
                  <a:srgbClr val="002060"/>
                </a:solidFill>
                <a:latin typeface="黑体" panose="02010609060101010101" pitchFamily="2" charset="-122"/>
                <a:ea typeface="黑体" panose="02010609060101010101" pitchFamily="2" charset="-122"/>
              </a:rPr>
              <a:t>重要的是把产品做好</a:t>
            </a:r>
          </a:p>
          <a:p>
            <a:endParaRPr lang="zh-CN" altLang="en-US" sz="4800" b="1" dirty="0">
              <a:solidFill>
                <a:srgbClr val="002060"/>
              </a:solidFill>
              <a:latin typeface="黑体" panose="02010609060101010101" pitchFamily="2" charset="-122"/>
              <a:ea typeface="黑体" panose="02010609060101010101" pitchFamily="2" charset="-122"/>
            </a:endParaRPr>
          </a:p>
          <a:p>
            <a:endParaRPr lang="zh-CN" altLang="en-US" sz="4800" b="1" dirty="0">
              <a:solidFill>
                <a:srgbClr val="002060"/>
              </a:solidFill>
              <a:latin typeface="黑体" panose="02010609060101010101" pitchFamily="2" charset="-122"/>
              <a:ea typeface="黑体" panose="02010609060101010101" pitchFamily="2" charset="-122"/>
            </a:endParaRPr>
          </a:p>
        </p:txBody>
      </p:sp>
    </p:spTree>
    <p:extLst>
      <p:ext uri="{BB962C8B-B14F-4D97-AF65-F5344CB8AC3E}">
        <p14:creationId xmlns="" xmlns:p14="http://schemas.microsoft.com/office/powerpoint/2010/main" val="3869355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227" y="761982"/>
            <a:ext cx="7239051" cy="748988"/>
          </a:xfrm>
          <a:prstGeom prst="rect">
            <a:avLst/>
          </a:prstGeom>
          <a:noFill/>
        </p:spPr>
        <p:txBody>
          <a:bodyPr wrap="square" rtlCol="0">
            <a:spAutoFit/>
          </a:bodyPr>
          <a:lstStyle/>
          <a:p>
            <a:r>
              <a:rPr lang="zh-CN" altLang="en-US" sz="4267" b="1" dirty="0">
                <a:solidFill>
                  <a:srgbClr val="002060"/>
                </a:solidFill>
                <a:latin typeface="黑体" panose="02010609060101010101" pitchFamily="2" charset="-122"/>
                <a:ea typeface="黑体" panose="02010609060101010101" pitchFamily="2" charset="-122"/>
              </a:rPr>
              <a:t>任正非说“供给侧改革”</a:t>
            </a:r>
            <a:endParaRPr lang="zh-CN" altLang="en-US" sz="2400" b="1" dirty="0">
              <a:solidFill>
                <a:srgbClr val="002060"/>
              </a:solidFill>
              <a:latin typeface="黑体" panose="02010609060101010101" pitchFamily="2" charset="-122"/>
              <a:ea typeface="黑体" panose="02010609060101010101" pitchFamily="2" charset="-122"/>
            </a:endParaRPr>
          </a:p>
        </p:txBody>
      </p:sp>
      <p:sp>
        <p:nvSpPr>
          <p:cNvPr id="4" name="TextBox 3"/>
          <p:cNvSpPr txBox="1"/>
          <p:nvPr/>
        </p:nvSpPr>
        <p:spPr>
          <a:xfrm>
            <a:off x="761963" y="1809739"/>
            <a:ext cx="10763325" cy="4031873"/>
          </a:xfrm>
          <a:prstGeom prst="rect">
            <a:avLst/>
          </a:prstGeom>
          <a:noFill/>
        </p:spPr>
        <p:txBody>
          <a:bodyPr wrap="square" rtlCol="0">
            <a:spAutoFit/>
          </a:bodyPr>
          <a:lstStyle/>
          <a:p>
            <a:pPr indent="609585"/>
            <a:r>
              <a:rPr lang="zh-CN" altLang="en-US" sz="3200" b="1" dirty="0">
                <a:solidFill>
                  <a:srgbClr val="FF0000"/>
                </a:solidFill>
                <a:latin typeface="黑体" panose="02010609060101010101" pitchFamily="2" charset="-122"/>
                <a:ea typeface="黑体" panose="02010609060101010101" pitchFamily="2" charset="-122"/>
              </a:rPr>
              <a:t>任正非说：“供给侧改革的中心，就是提升产品的品质。”</a:t>
            </a:r>
            <a:endParaRPr lang="en-US" altLang="zh-CN" sz="3200" b="1" dirty="0">
              <a:solidFill>
                <a:srgbClr val="FF0000"/>
              </a:solidFill>
              <a:latin typeface="黑体" panose="02010609060101010101" pitchFamily="2" charset="-122"/>
              <a:ea typeface="黑体" panose="02010609060101010101" pitchFamily="2" charset="-122"/>
            </a:endParaRPr>
          </a:p>
          <a:p>
            <a:pPr indent="609585"/>
            <a:r>
              <a:rPr lang="zh-CN" altLang="en-US" sz="3200" b="1" dirty="0">
                <a:solidFill>
                  <a:srgbClr val="002060"/>
                </a:solidFill>
                <a:latin typeface="黑体" panose="02010609060101010101" pitchFamily="2" charset="-122"/>
                <a:ea typeface="黑体" panose="02010609060101010101" pitchFamily="2" charset="-122"/>
              </a:rPr>
              <a:t>首先我们要抓住货源要保持高质量，供给侧一定要保持高质量。</a:t>
            </a:r>
            <a:r>
              <a:rPr lang="zh-CN" altLang="en-US" sz="3200" b="1" dirty="0">
                <a:solidFill>
                  <a:srgbClr val="FF0000"/>
                </a:solidFill>
                <a:latin typeface="黑体" panose="02010609060101010101" pitchFamily="2" charset="-122"/>
                <a:ea typeface="黑体" panose="02010609060101010101" pitchFamily="2" charset="-122"/>
              </a:rPr>
              <a:t>供给侧改革中的核心是质量</a:t>
            </a:r>
            <a:r>
              <a:rPr lang="zh-CN" altLang="en-US" sz="3200" b="1" dirty="0">
                <a:solidFill>
                  <a:srgbClr val="002060"/>
                </a:solidFill>
                <a:latin typeface="黑体" panose="02010609060101010101" pitchFamily="2" charset="-122"/>
                <a:ea typeface="黑体" panose="02010609060101010101" pitchFamily="2" charset="-122"/>
              </a:rPr>
              <a:t>。第二，高质量的关键是要提高成本。低成本就不可能有高质量，低成本必然带来地沟油、假冒伪劣。我在达沃斯讲的我们坚决不走低价格、低成本、低质量的道路，这会摧毁我们二十多年后的战略竞争力”。</a:t>
            </a: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47</a:t>
            </a:fld>
            <a:endParaRPr lang="zh-CN" altLang="en-US"/>
          </a:p>
        </p:txBody>
      </p:sp>
    </p:spTree>
    <p:extLst>
      <p:ext uri="{BB962C8B-B14F-4D97-AF65-F5344CB8AC3E}">
        <p14:creationId xmlns="" xmlns:p14="http://schemas.microsoft.com/office/powerpoint/2010/main" val="23259655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6976" y="666731"/>
            <a:ext cx="8953563" cy="748988"/>
          </a:xfrm>
          <a:prstGeom prst="rect">
            <a:avLst/>
          </a:prstGeom>
          <a:noFill/>
        </p:spPr>
        <p:txBody>
          <a:bodyPr wrap="square" rtlCol="0">
            <a:spAutoFit/>
          </a:bodyPr>
          <a:lstStyle/>
          <a:p>
            <a:r>
              <a:rPr lang="zh-CN" altLang="en-US" sz="4267" b="1" dirty="0">
                <a:solidFill>
                  <a:srgbClr val="002060"/>
                </a:solidFill>
                <a:latin typeface="黑体" panose="02010609060101010101" pitchFamily="2" charset="-122"/>
                <a:ea typeface="黑体" panose="02010609060101010101" pitchFamily="2" charset="-122"/>
              </a:rPr>
              <a:t>任正非说“供给侧改革”</a:t>
            </a:r>
            <a:endParaRPr lang="zh-CN" altLang="en-US" sz="2400" b="1" dirty="0">
              <a:solidFill>
                <a:srgbClr val="002060"/>
              </a:solidFill>
              <a:latin typeface="黑体" panose="02010609060101010101" pitchFamily="2" charset="-122"/>
              <a:ea typeface="黑体" panose="02010609060101010101" pitchFamily="2" charset="-122"/>
            </a:endParaRPr>
          </a:p>
        </p:txBody>
      </p:sp>
      <p:sp>
        <p:nvSpPr>
          <p:cNvPr id="4" name="TextBox 3"/>
          <p:cNvSpPr txBox="1"/>
          <p:nvPr/>
        </p:nvSpPr>
        <p:spPr>
          <a:xfrm>
            <a:off x="666712" y="1809739"/>
            <a:ext cx="10763325" cy="2964594"/>
          </a:xfrm>
          <a:prstGeom prst="rect">
            <a:avLst/>
          </a:prstGeom>
          <a:noFill/>
        </p:spPr>
        <p:txBody>
          <a:bodyPr wrap="square" rtlCol="0">
            <a:spAutoFit/>
          </a:bodyPr>
          <a:lstStyle/>
          <a:p>
            <a:pPr indent="609585"/>
            <a:r>
              <a:rPr lang="zh-CN" altLang="en-US" sz="3733" b="1" dirty="0">
                <a:solidFill>
                  <a:srgbClr val="002060"/>
                </a:solidFill>
                <a:latin typeface="黑体" panose="02010609060101010101" pitchFamily="2" charset="-122"/>
                <a:ea typeface="黑体" panose="02010609060101010101" pitchFamily="2" charset="-122"/>
              </a:rPr>
              <a:t>任正非说，你不提高品质，就会驱赶老百姓到国外去爆买。提升产品品质，需要巨大的投入和决心，需要几十年的积累，一步一步，厚积薄发。你一味低价，就没有办法动员更多资源提升产品品质。</a:t>
            </a:r>
            <a:r>
              <a:rPr lang="zh-CN" altLang="en-US" sz="3733" b="1" dirty="0">
                <a:solidFill>
                  <a:srgbClr val="FF0000"/>
                </a:solidFill>
                <a:latin typeface="黑体" panose="02010609060101010101" pitchFamily="2" charset="-122"/>
                <a:ea typeface="黑体" panose="02010609060101010101" pitchFamily="2" charset="-122"/>
              </a:rPr>
              <a:t>而消费者根上的需求是好产品，是高品质的产品。</a:t>
            </a: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48</a:t>
            </a:fld>
            <a:endParaRPr lang="zh-CN" altLang="en-US"/>
          </a:p>
        </p:txBody>
      </p:sp>
    </p:spTree>
    <p:extLst>
      <p:ext uri="{BB962C8B-B14F-4D97-AF65-F5344CB8AC3E}">
        <p14:creationId xmlns="" xmlns:p14="http://schemas.microsoft.com/office/powerpoint/2010/main" val="299807135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49</a:t>
            </a:fld>
            <a:endParaRPr lang="zh-CN" altLang="en-US"/>
          </a:p>
        </p:txBody>
      </p:sp>
      <p:sp>
        <p:nvSpPr>
          <p:cNvPr id="3" name="TextBox 2"/>
          <p:cNvSpPr txBox="1"/>
          <p:nvPr/>
        </p:nvSpPr>
        <p:spPr>
          <a:xfrm>
            <a:off x="761963" y="571481"/>
            <a:ext cx="10763325" cy="5016758"/>
          </a:xfrm>
          <a:prstGeom prst="rect">
            <a:avLst/>
          </a:prstGeom>
          <a:noFill/>
        </p:spPr>
        <p:txBody>
          <a:bodyPr wrap="square" rtlCol="0">
            <a:spAutoFit/>
          </a:bodyPr>
          <a:lstStyle/>
          <a:p>
            <a:r>
              <a:rPr lang="zh-CN" altLang="en-US" sz="3200" b="1" dirty="0">
                <a:solidFill>
                  <a:srgbClr val="002060"/>
                </a:solidFill>
                <a:latin typeface="黑体" panose="02010609060101010101" pitchFamily="2" charset="-122"/>
                <a:ea typeface="黑体" panose="02010609060101010101" pitchFamily="2" charset="-122"/>
              </a:rPr>
              <a:t>中国正在发生一场举世瞩目的消费大升级。</a:t>
            </a:r>
            <a:endParaRPr lang="en-US" altLang="zh-CN" sz="3200" b="1" dirty="0">
              <a:solidFill>
                <a:srgbClr val="002060"/>
              </a:solidFill>
              <a:latin typeface="黑体" panose="02010609060101010101" pitchFamily="2" charset="-122"/>
              <a:ea typeface="黑体" panose="02010609060101010101" pitchFamily="2" charset="-122"/>
            </a:endParaRPr>
          </a:p>
          <a:p>
            <a:endParaRPr lang="en-US" altLang="zh-CN" sz="3200" b="1" dirty="0">
              <a:solidFill>
                <a:srgbClr val="002060"/>
              </a:solidFill>
              <a:latin typeface="黑体" panose="02010609060101010101" pitchFamily="2" charset="-122"/>
              <a:ea typeface="黑体" panose="02010609060101010101" pitchFamily="2" charset="-122"/>
            </a:endParaRPr>
          </a:p>
          <a:p>
            <a:pPr indent="609585"/>
            <a:r>
              <a:rPr lang="zh-CN" altLang="en-US" sz="3200" b="1" dirty="0">
                <a:solidFill>
                  <a:srgbClr val="002060"/>
                </a:solidFill>
                <a:latin typeface="黑体" panose="02010609060101010101" pitchFamily="2" charset="-122"/>
                <a:ea typeface="黑体" panose="02010609060101010101" pitchFamily="2" charset="-122"/>
              </a:rPr>
              <a:t>已经富起来的中国人民不再只需要低质低价的商品，而是蜕变为高质高价的追求。不信你看，每年中国人海外采购是六七千亿，而且一直在疯狂增长，还有比这更好的证明吗？实际上，海外血拼、出境旅游、轻奢盛行、互联网品牌崛起，都是中国消费大升级的深刻映射。</a:t>
            </a:r>
            <a:endParaRPr lang="en-US" altLang="zh-CN" sz="3200" b="1" dirty="0">
              <a:solidFill>
                <a:srgbClr val="002060"/>
              </a:solidFill>
              <a:latin typeface="黑体" panose="02010609060101010101" pitchFamily="2" charset="-122"/>
              <a:ea typeface="黑体" panose="02010609060101010101" pitchFamily="2" charset="-122"/>
            </a:endParaRPr>
          </a:p>
          <a:p>
            <a:pPr indent="609585"/>
            <a:endParaRPr lang="en-US" altLang="zh-CN" sz="3200" b="1" dirty="0">
              <a:solidFill>
                <a:srgbClr val="002060"/>
              </a:solidFill>
              <a:latin typeface="黑体" panose="02010609060101010101" pitchFamily="2" charset="-122"/>
              <a:ea typeface="黑体" panose="02010609060101010101" pitchFamily="2" charset="-122"/>
            </a:endParaRPr>
          </a:p>
          <a:p>
            <a:pPr indent="609585"/>
            <a:r>
              <a:rPr lang="zh-CN" altLang="en-US" sz="3200" b="1" dirty="0">
                <a:solidFill>
                  <a:srgbClr val="002060"/>
                </a:solidFill>
                <a:latin typeface="黑体" panose="02010609060101010101" pitchFamily="2" charset="-122"/>
                <a:ea typeface="黑体" panose="02010609060101010101" pitchFamily="2" charset="-122"/>
              </a:rPr>
              <a:t>再看看日本、韩国、台湾等国家和地区，都经历过类似的过程，这不是以人的意志来转移的。</a:t>
            </a:r>
          </a:p>
        </p:txBody>
      </p:sp>
    </p:spTree>
    <p:extLst>
      <p:ext uri="{BB962C8B-B14F-4D97-AF65-F5344CB8AC3E}">
        <p14:creationId xmlns="" xmlns:p14="http://schemas.microsoft.com/office/powerpoint/2010/main" val="313866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a:t>
            </a:fld>
            <a:endParaRPr lang="zh-CN" altLang="en-US"/>
          </a:p>
        </p:txBody>
      </p:sp>
      <p:pic>
        <p:nvPicPr>
          <p:cNvPr id="9" name="图片 8">
            <a:extLst>
              <a:ext uri="{FF2B5EF4-FFF2-40B4-BE49-F238E27FC236}">
                <a16:creationId xmlns="" xmlns:a16="http://schemas.microsoft.com/office/drawing/2014/main" id="{5A763FD5-C221-4AAB-A7B4-E480442F566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9400" y="482601"/>
            <a:ext cx="9093200" cy="5727700"/>
          </a:xfrm>
          <a:prstGeom prst="rect">
            <a:avLst/>
          </a:prstGeom>
        </p:spPr>
      </p:pic>
    </p:spTree>
    <p:extLst>
      <p:ext uri="{BB962C8B-B14F-4D97-AF65-F5344CB8AC3E}">
        <p14:creationId xmlns="" xmlns:p14="http://schemas.microsoft.com/office/powerpoint/2010/main" val="63995366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50</a:t>
            </a:fld>
            <a:endParaRPr lang="zh-CN" altLang="en-US"/>
          </a:p>
        </p:txBody>
      </p:sp>
      <p:sp>
        <p:nvSpPr>
          <p:cNvPr id="3" name="TextBox 2"/>
          <p:cNvSpPr txBox="1"/>
          <p:nvPr/>
        </p:nvSpPr>
        <p:spPr>
          <a:xfrm>
            <a:off x="1333467" y="1238236"/>
            <a:ext cx="9620317" cy="3785652"/>
          </a:xfrm>
          <a:prstGeom prst="rect">
            <a:avLst/>
          </a:prstGeom>
          <a:noFill/>
        </p:spPr>
        <p:txBody>
          <a:bodyPr wrap="square" rtlCol="0">
            <a:spAutoFit/>
          </a:bodyPr>
          <a:lstStyle/>
          <a:p>
            <a:pPr indent="609585"/>
            <a:r>
              <a:rPr lang="zh-CN" altLang="en-US" sz="4800" b="1" dirty="0">
                <a:solidFill>
                  <a:srgbClr val="002060"/>
                </a:solidFill>
                <a:latin typeface="黑体" panose="02010609060101010101" pitchFamily="2" charset="-122"/>
                <a:ea typeface="黑体" panose="02010609060101010101" pitchFamily="2" charset="-122"/>
              </a:rPr>
              <a:t>一句话，中国作为世界第二大经济体，消费正在大升级。</a:t>
            </a:r>
            <a:endParaRPr lang="en-US" altLang="zh-CN" sz="4800" b="1" dirty="0">
              <a:solidFill>
                <a:srgbClr val="002060"/>
              </a:solidFill>
              <a:latin typeface="黑体" panose="02010609060101010101" pitchFamily="2" charset="-122"/>
              <a:ea typeface="黑体" panose="02010609060101010101" pitchFamily="2" charset="-122"/>
            </a:endParaRPr>
          </a:p>
          <a:p>
            <a:pPr indent="609585"/>
            <a:endParaRPr lang="en-US" altLang="zh-CN" sz="4800" b="1" dirty="0">
              <a:solidFill>
                <a:srgbClr val="002060"/>
              </a:solidFill>
              <a:latin typeface="黑体" panose="02010609060101010101" pitchFamily="2" charset="-122"/>
              <a:ea typeface="黑体" panose="02010609060101010101" pitchFamily="2" charset="-122"/>
            </a:endParaRPr>
          </a:p>
          <a:p>
            <a:pPr indent="609585"/>
            <a:r>
              <a:rPr lang="zh-CN" altLang="en-US" sz="4800" b="1" dirty="0">
                <a:solidFill>
                  <a:srgbClr val="002060"/>
                </a:solidFill>
                <a:latin typeface="黑体" panose="02010609060101010101" pitchFamily="2" charset="-122"/>
                <a:ea typeface="黑体" panose="02010609060101010101" pitchFamily="2" charset="-122"/>
              </a:rPr>
              <a:t>而基础性的商品消费并未被很好满足，这就是商机。</a:t>
            </a:r>
          </a:p>
        </p:txBody>
      </p:sp>
    </p:spTree>
    <p:extLst>
      <p:ext uri="{BB962C8B-B14F-4D97-AF65-F5344CB8AC3E}">
        <p14:creationId xmlns="" xmlns:p14="http://schemas.microsoft.com/office/powerpoint/2010/main" val="2823010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51</a:t>
            </a:fld>
            <a:endParaRPr lang="zh-CN" altLang="en-US"/>
          </a:p>
        </p:txBody>
      </p:sp>
      <p:sp>
        <p:nvSpPr>
          <p:cNvPr id="3" name="TextBox 2"/>
          <p:cNvSpPr txBox="1"/>
          <p:nvPr/>
        </p:nvSpPr>
        <p:spPr>
          <a:xfrm>
            <a:off x="1333467" y="1238235"/>
            <a:ext cx="10096571" cy="2308324"/>
          </a:xfrm>
          <a:prstGeom prst="rect">
            <a:avLst/>
          </a:prstGeom>
          <a:noFill/>
        </p:spPr>
        <p:txBody>
          <a:bodyPr wrap="square" rtlCol="0">
            <a:spAutoFit/>
          </a:bodyPr>
          <a:lstStyle/>
          <a:p>
            <a:pPr indent="609585"/>
            <a:r>
              <a:rPr lang="zh-CN" altLang="en-US" sz="4800" b="1" dirty="0">
                <a:solidFill>
                  <a:srgbClr val="002060"/>
                </a:solidFill>
                <a:latin typeface="黑体" panose="02010609060101010101" pitchFamily="2" charset="-122"/>
                <a:ea typeface="黑体" panose="02010609060101010101" pitchFamily="2" charset="-122"/>
              </a:rPr>
              <a:t>从</a:t>
            </a:r>
            <a:r>
              <a:rPr lang="en-US" altLang="zh-CN" sz="4800" b="1" dirty="0">
                <a:solidFill>
                  <a:srgbClr val="002060"/>
                </a:solidFill>
                <a:latin typeface="黑体" panose="02010609060101010101" pitchFamily="2" charset="-122"/>
                <a:ea typeface="黑体" panose="02010609060101010101" pitchFamily="2" charset="-122"/>
              </a:rPr>
              <a:t>Zara</a:t>
            </a:r>
            <a:r>
              <a:rPr lang="zh-CN" altLang="en-US" sz="4800" b="1" dirty="0">
                <a:solidFill>
                  <a:srgbClr val="002060"/>
                </a:solidFill>
                <a:latin typeface="黑体" panose="02010609060101010101" pitchFamily="2" charset="-122"/>
                <a:ea typeface="黑体" panose="02010609060101010101" pitchFamily="2" charset="-122"/>
              </a:rPr>
              <a:t>、优衣库到老干妈、李锦记，这些都是骄傲的互联网人嘴里的“传统企业”，可人家活得一个比一个好。</a:t>
            </a:r>
          </a:p>
        </p:txBody>
      </p:sp>
    </p:spTree>
    <p:extLst>
      <p:ext uri="{BB962C8B-B14F-4D97-AF65-F5344CB8AC3E}">
        <p14:creationId xmlns="" xmlns:p14="http://schemas.microsoft.com/office/powerpoint/2010/main" val="357616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52</a:t>
            </a:fld>
            <a:endParaRPr lang="zh-CN" altLang="en-US"/>
          </a:p>
        </p:txBody>
      </p:sp>
      <p:sp>
        <p:nvSpPr>
          <p:cNvPr id="3" name="TextBox 2"/>
          <p:cNvSpPr txBox="1"/>
          <p:nvPr/>
        </p:nvSpPr>
        <p:spPr>
          <a:xfrm>
            <a:off x="1238216" y="761982"/>
            <a:ext cx="9620317" cy="4032258"/>
          </a:xfrm>
          <a:prstGeom prst="rect">
            <a:avLst/>
          </a:prstGeom>
          <a:noFill/>
        </p:spPr>
        <p:txBody>
          <a:bodyPr wrap="square" rtlCol="0">
            <a:spAutoFit/>
          </a:bodyPr>
          <a:lstStyle/>
          <a:p>
            <a:pPr indent="609585"/>
            <a:r>
              <a:rPr lang="zh-CN" altLang="en-US" sz="4267" b="1" dirty="0">
                <a:solidFill>
                  <a:srgbClr val="002060"/>
                </a:solidFill>
                <a:latin typeface="黑体" panose="02010609060101010101" pitchFamily="2" charset="-122"/>
                <a:ea typeface="黑体" panose="02010609060101010101" pitchFamily="2" charset="-122"/>
              </a:rPr>
              <a:t>对比强烈的是，中国的大批本土品牌服装鞋帽却在一个个破产，在百货商场的门店也大批关门大吉。这说明什么？</a:t>
            </a:r>
            <a:endParaRPr lang="en-US" altLang="zh-CN" sz="4267" b="1" dirty="0">
              <a:solidFill>
                <a:srgbClr val="002060"/>
              </a:solidFill>
              <a:latin typeface="黑体" panose="02010609060101010101" pitchFamily="2" charset="-122"/>
              <a:ea typeface="黑体" panose="02010609060101010101" pitchFamily="2" charset="-122"/>
            </a:endParaRPr>
          </a:p>
          <a:p>
            <a:r>
              <a:rPr lang="zh-CN" altLang="en-US" sz="4267" b="1" dirty="0">
                <a:solidFill>
                  <a:srgbClr val="FF0000"/>
                </a:solidFill>
                <a:latin typeface="黑体" panose="02010609060101010101" pitchFamily="2" charset="-122"/>
                <a:ea typeface="黑体" panose="02010609060101010101" pitchFamily="2" charset="-122"/>
              </a:rPr>
              <a:t>很简单，产品不够好！</a:t>
            </a:r>
            <a:r>
              <a:rPr lang="zh-CN" altLang="en-US" sz="4267" b="1" dirty="0">
                <a:solidFill>
                  <a:srgbClr val="002060"/>
                </a:solidFill>
                <a:latin typeface="黑体" panose="02010609060101010101" pitchFamily="2" charset="-122"/>
                <a:ea typeface="黑体" panose="02010609060101010101" pitchFamily="2" charset="-122"/>
              </a:rPr>
              <a:t>这个意思不是仅仅包括商品本身的品质，还包括了服务、体验、运营效率等等外延品质。</a:t>
            </a:r>
          </a:p>
        </p:txBody>
      </p:sp>
    </p:spTree>
    <p:extLst>
      <p:ext uri="{BB962C8B-B14F-4D97-AF65-F5344CB8AC3E}">
        <p14:creationId xmlns="" xmlns:p14="http://schemas.microsoft.com/office/powerpoint/2010/main" val="716157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53</a:t>
            </a:fld>
            <a:endParaRPr lang="zh-CN" altLang="en-US"/>
          </a:p>
        </p:txBody>
      </p:sp>
      <p:sp>
        <p:nvSpPr>
          <p:cNvPr id="3" name="TextBox 2"/>
          <p:cNvSpPr txBox="1"/>
          <p:nvPr/>
        </p:nvSpPr>
        <p:spPr>
          <a:xfrm>
            <a:off x="1619219" y="1619237"/>
            <a:ext cx="9048813" cy="3440878"/>
          </a:xfrm>
          <a:prstGeom prst="rect">
            <a:avLst/>
          </a:prstGeom>
          <a:noFill/>
        </p:spPr>
        <p:txBody>
          <a:bodyPr wrap="square" rtlCol="0">
            <a:spAutoFit/>
          </a:bodyPr>
          <a:lstStyle/>
          <a:p>
            <a:pPr indent="609585">
              <a:lnSpc>
                <a:spcPct val="150000"/>
              </a:lnSpc>
            </a:pPr>
            <a:r>
              <a:rPr lang="zh-CN" altLang="en-US" sz="3733" b="1" dirty="0">
                <a:solidFill>
                  <a:srgbClr val="002060"/>
                </a:solidFill>
              </a:rPr>
              <a:t>在今天的中国，已经有一亿人口进入到中产阶级，他们拥有将近</a:t>
            </a:r>
            <a:r>
              <a:rPr lang="en-US" altLang="en-US" sz="3733" b="1" dirty="0">
                <a:solidFill>
                  <a:srgbClr val="002060"/>
                </a:solidFill>
              </a:rPr>
              <a:t>4</a:t>
            </a:r>
            <a:r>
              <a:rPr lang="zh-CN" altLang="en-US" sz="3733" b="1" dirty="0">
                <a:solidFill>
                  <a:srgbClr val="002060"/>
                </a:solidFill>
              </a:rPr>
              <a:t>万亿美元的财富。今天的中国不是需求不足，而是我们的有效供给不足。</a:t>
            </a:r>
          </a:p>
        </p:txBody>
      </p:sp>
    </p:spTree>
    <p:extLst>
      <p:ext uri="{BB962C8B-B14F-4D97-AF65-F5344CB8AC3E}">
        <p14:creationId xmlns="" xmlns:p14="http://schemas.microsoft.com/office/powerpoint/2010/main" val="834683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54</a:t>
            </a:fld>
            <a:endParaRPr lang="zh-CN" altLang="en-US"/>
          </a:p>
        </p:txBody>
      </p:sp>
      <p:sp>
        <p:nvSpPr>
          <p:cNvPr id="3" name="TextBox 2"/>
          <p:cNvSpPr txBox="1"/>
          <p:nvPr/>
        </p:nvSpPr>
        <p:spPr>
          <a:xfrm>
            <a:off x="3860800" y="2006600"/>
            <a:ext cx="3962400" cy="748988"/>
          </a:xfrm>
          <a:prstGeom prst="rect">
            <a:avLst/>
          </a:prstGeom>
          <a:noFill/>
        </p:spPr>
        <p:txBody>
          <a:bodyPr wrap="square" rtlCol="0">
            <a:spAutoFit/>
          </a:bodyPr>
          <a:lstStyle/>
          <a:p>
            <a:r>
              <a:rPr lang="en-US" altLang="zh-CN" sz="4267" b="1" dirty="0">
                <a:solidFill>
                  <a:srgbClr val="002060"/>
                </a:solidFill>
              </a:rPr>
              <a:t>2</a:t>
            </a:r>
            <a:r>
              <a:rPr lang="zh-CN" altLang="en-US" sz="4267" b="1" dirty="0">
                <a:solidFill>
                  <a:srgbClr val="002060"/>
                </a:solidFill>
              </a:rPr>
              <a:t>、创       新</a:t>
            </a:r>
          </a:p>
        </p:txBody>
      </p:sp>
    </p:spTree>
    <p:extLst>
      <p:ext uri="{BB962C8B-B14F-4D97-AF65-F5344CB8AC3E}">
        <p14:creationId xmlns="" xmlns:p14="http://schemas.microsoft.com/office/powerpoint/2010/main" val="1901124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55</a:t>
            </a:fld>
            <a:endParaRPr lang="zh-CN" altLang="en-US"/>
          </a:p>
        </p:txBody>
      </p:sp>
      <p:sp>
        <p:nvSpPr>
          <p:cNvPr id="3" name="TextBox 2"/>
          <p:cNvSpPr txBox="1"/>
          <p:nvPr/>
        </p:nvSpPr>
        <p:spPr>
          <a:xfrm>
            <a:off x="952464" y="666731"/>
            <a:ext cx="10477573" cy="4032258"/>
          </a:xfrm>
          <a:prstGeom prst="rect">
            <a:avLst/>
          </a:prstGeom>
          <a:noFill/>
        </p:spPr>
        <p:txBody>
          <a:bodyPr wrap="square" rtlCol="0">
            <a:spAutoFit/>
          </a:bodyPr>
          <a:lstStyle/>
          <a:p>
            <a:pPr indent="609585"/>
            <a:r>
              <a:rPr lang="zh-CN" altLang="en-US" sz="4267" b="1" dirty="0">
                <a:solidFill>
                  <a:srgbClr val="003399"/>
                </a:solidFill>
              </a:rPr>
              <a:t>转型不是转行，转型走不通的原因是把转型理解成转行了</a:t>
            </a:r>
            <a:r>
              <a:rPr lang="zh-CN" altLang="en-US" sz="4267" dirty="0">
                <a:solidFill>
                  <a:srgbClr val="003399"/>
                </a:solidFill>
              </a:rPr>
              <a:t>。创新不需要跳到其它的行业去，不一定都要进入新兴行业。创新也不要求大家都去做高科技，都去做云计算、大数据，创新需要企业思考如何采用新技术来提高自己的效率。</a:t>
            </a:r>
          </a:p>
        </p:txBody>
      </p:sp>
    </p:spTree>
    <p:extLst>
      <p:ext uri="{BB962C8B-B14F-4D97-AF65-F5344CB8AC3E}">
        <p14:creationId xmlns="" xmlns:p14="http://schemas.microsoft.com/office/powerpoint/2010/main" val="1985621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56</a:t>
            </a:fld>
            <a:endParaRPr lang="zh-CN" altLang="en-US"/>
          </a:p>
        </p:txBody>
      </p:sp>
      <p:sp>
        <p:nvSpPr>
          <p:cNvPr id="3" name="TextBox 2"/>
          <p:cNvSpPr txBox="1"/>
          <p:nvPr/>
        </p:nvSpPr>
        <p:spPr>
          <a:xfrm>
            <a:off x="761963" y="666731"/>
            <a:ext cx="8096307" cy="1487651"/>
          </a:xfrm>
          <a:prstGeom prst="rect">
            <a:avLst/>
          </a:prstGeom>
          <a:noFill/>
        </p:spPr>
        <p:txBody>
          <a:bodyPr wrap="square" rtlCol="0">
            <a:spAutoFit/>
          </a:bodyPr>
          <a:lstStyle/>
          <a:p>
            <a:r>
              <a:rPr lang="zh-CN" altLang="en-US" sz="4267" b="1" dirty="0">
                <a:solidFill>
                  <a:srgbClr val="002060"/>
                </a:solidFill>
                <a:latin typeface="黑体" panose="02010609060101010101" pitchFamily="2" charset="-122"/>
                <a:ea typeface="黑体" panose="02010609060101010101" pitchFamily="2" charset="-122"/>
              </a:rPr>
              <a:t>创新未必需要高科技</a:t>
            </a:r>
          </a:p>
          <a:p>
            <a:endParaRPr lang="zh-CN" altLang="en-US" sz="2400" b="1" dirty="0">
              <a:solidFill>
                <a:srgbClr val="002060"/>
              </a:solidFill>
              <a:latin typeface="黑体" panose="02010609060101010101" pitchFamily="2" charset="-122"/>
              <a:ea typeface="黑体" panose="02010609060101010101" pitchFamily="2" charset="-122"/>
            </a:endParaRPr>
          </a:p>
          <a:p>
            <a:endParaRPr lang="zh-CN" altLang="en-US" sz="2400" b="1" dirty="0">
              <a:solidFill>
                <a:srgbClr val="002060"/>
              </a:solidFill>
              <a:latin typeface="黑体" panose="02010609060101010101" pitchFamily="2" charset="-122"/>
              <a:ea typeface="黑体" panose="02010609060101010101" pitchFamily="2" charset="-122"/>
            </a:endParaRPr>
          </a:p>
        </p:txBody>
      </p:sp>
      <p:sp>
        <p:nvSpPr>
          <p:cNvPr id="4" name="TextBox 3"/>
          <p:cNvSpPr txBox="1"/>
          <p:nvPr/>
        </p:nvSpPr>
        <p:spPr>
          <a:xfrm>
            <a:off x="761963" y="1952204"/>
            <a:ext cx="10858576" cy="4606326"/>
          </a:xfrm>
          <a:prstGeom prst="rect">
            <a:avLst/>
          </a:prstGeom>
          <a:noFill/>
        </p:spPr>
        <p:txBody>
          <a:bodyPr wrap="square" rtlCol="0">
            <a:spAutoFit/>
          </a:bodyPr>
          <a:lstStyle/>
          <a:p>
            <a:pPr indent="609585"/>
            <a:r>
              <a:rPr lang="zh-CN" altLang="en-US" sz="3733" b="1" dirty="0">
                <a:solidFill>
                  <a:srgbClr val="002060"/>
                </a:solidFill>
                <a:latin typeface="黑体" panose="02010609060101010101" pitchFamily="2" charset="-122"/>
                <a:ea typeface="黑体" panose="02010609060101010101" pitchFamily="2" charset="-122"/>
              </a:rPr>
              <a:t>创新未必需要高科技，传统行业照样可以创新。坚持差异化，坚持自己的特点，别每天老想着怎么成为风口上的“猪”。风口上的“猪”太多、太拥挤，给你留下的</a:t>
            </a:r>
            <a:r>
              <a:rPr lang="zh-CN" altLang="en-US" sz="3733" b="1" dirty="0">
                <a:solidFill>
                  <a:srgbClr val="3A4A6A"/>
                </a:solidFill>
                <a:latin typeface="黑体" panose="02010609060101010101" pitchFamily="2" charset="-122"/>
                <a:ea typeface="黑体" panose="02010609060101010101" pitchFamily="2" charset="-122"/>
              </a:rPr>
              <a:t>空</a:t>
            </a:r>
            <a:r>
              <a:rPr lang="zh-CN" altLang="en-US" sz="3733" b="1" dirty="0">
                <a:solidFill>
                  <a:srgbClr val="002060"/>
                </a:solidFill>
                <a:latin typeface="黑体" panose="02010609060101010101" pitchFamily="2" charset="-122"/>
                <a:ea typeface="黑体" panose="02010609060101010101" pitchFamily="2" charset="-122"/>
              </a:rPr>
              <a:t>间很小。大家都做同样的事，那不是创新</a:t>
            </a:r>
            <a:r>
              <a:rPr lang="en-US" altLang="zh-CN" sz="3733" b="1" dirty="0">
                <a:solidFill>
                  <a:srgbClr val="002060"/>
                </a:solidFill>
                <a:latin typeface="黑体" panose="02010609060101010101" pitchFamily="2" charset="-122"/>
                <a:ea typeface="黑体" panose="02010609060101010101" pitchFamily="2" charset="-122"/>
              </a:rPr>
              <a:t>——</a:t>
            </a:r>
            <a:r>
              <a:rPr lang="zh-CN" altLang="en-US" sz="3733" b="1" dirty="0">
                <a:solidFill>
                  <a:srgbClr val="002060"/>
                </a:solidFill>
                <a:latin typeface="黑体" panose="02010609060101010101" pitchFamily="2" charset="-122"/>
                <a:ea typeface="黑体" panose="02010609060101010101" pitchFamily="2" charset="-122"/>
              </a:rPr>
              <a:t>创新是荒郊野地里的“孤狼”。</a:t>
            </a:r>
          </a:p>
          <a:p>
            <a:endParaRPr lang="zh-CN" altLang="en-US" sz="2667" b="1" dirty="0">
              <a:solidFill>
                <a:srgbClr val="002060"/>
              </a:solidFill>
              <a:latin typeface="黑体" panose="02010609060101010101" pitchFamily="2" charset="-122"/>
              <a:ea typeface="黑体" panose="02010609060101010101" pitchFamily="2" charset="-122"/>
            </a:endParaRPr>
          </a:p>
          <a:p>
            <a:endParaRPr lang="zh-CN" altLang="en-US" sz="2667" b="1" dirty="0">
              <a:solidFill>
                <a:srgbClr val="002060"/>
              </a:solidFill>
              <a:latin typeface="黑体" panose="02010609060101010101" pitchFamily="2" charset="-122"/>
              <a:ea typeface="黑体" panose="02010609060101010101" pitchFamily="2" charset="-122"/>
            </a:endParaRPr>
          </a:p>
          <a:p>
            <a:endParaRPr lang="zh-CN" altLang="en-US" sz="2667" b="1" dirty="0">
              <a:solidFill>
                <a:srgbClr val="002060"/>
              </a:solidFill>
              <a:latin typeface="黑体" panose="02010609060101010101" pitchFamily="2" charset="-122"/>
              <a:ea typeface="黑体" panose="02010609060101010101" pitchFamily="2" charset="-122"/>
            </a:endParaRPr>
          </a:p>
          <a:p>
            <a:endParaRPr lang="zh-CN" altLang="en-US" sz="2667" b="1" dirty="0">
              <a:solidFill>
                <a:srgbClr val="002060"/>
              </a:solidFill>
              <a:latin typeface="黑体" panose="02010609060101010101" pitchFamily="2" charset="-122"/>
              <a:ea typeface="黑体" panose="02010609060101010101" pitchFamily="2" charset="-122"/>
            </a:endParaRPr>
          </a:p>
        </p:txBody>
      </p:sp>
    </p:spTree>
    <p:extLst>
      <p:ext uri="{BB962C8B-B14F-4D97-AF65-F5344CB8AC3E}">
        <p14:creationId xmlns="" xmlns:p14="http://schemas.microsoft.com/office/powerpoint/2010/main" val="872764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57</a:t>
            </a:fld>
            <a:endParaRPr lang="zh-CN" altLang="en-US"/>
          </a:p>
        </p:txBody>
      </p:sp>
      <p:sp>
        <p:nvSpPr>
          <p:cNvPr id="3" name="矩形 2"/>
          <p:cNvSpPr/>
          <p:nvPr/>
        </p:nvSpPr>
        <p:spPr>
          <a:xfrm>
            <a:off x="2190723" y="1047733"/>
            <a:ext cx="7715304" cy="2409442"/>
          </a:xfrm>
          <a:prstGeom prst="rect">
            <a:avLst/>
          </a:prstGeom>
        </p:spPr>
        <p:txBody>
          <a:bodyPr wrap="square">
            <a:spAutoFit/>
          </a:bodyPr>
          <a:lstStyle/>
          <a:p>
            <a:pPr>
              <a:lnSpc>
                <a:spcPct val="150000"/>
              </a:lnSpc>
              <a:buFont typeface="Arial" panose="020B0604020202020204" pitchFamily="34" charset="0"/>
              <a:buNone/>
              <a:defRPr/>
            </a:pPr>
            <a:r>
              <a:rPr lang="zh-CN" altLang="en-US" sz="5333"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新客户、新产品、新服务</a:t>
            </a:r>
            <a:endParaRPr lang="en-US" altLang="zh-CN" sz="5333"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defRPr/>
            </a:pPr>
            <a:r>
              <a:rPr lang="zh-CN" altLang="en-US" sz="5333"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新工艺、新流程、新模式</a:t>
            </a:r>
            <a:endParaRPr lang="en-US" altLang="zh-CN" sz="5333"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270935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0" y="659011"/>
            <a:ext cx="9436133" cy="5509200"/>
          </a:xfrm>
          <a:prstGeom prst="rect">
            <a:avLst/>
          </a:prstGeom>
          <a:noFill/>
        </p:spPr>
        <p:txBody>
          <a:bodyPr wrap="square" rtlCol="0">
            <a:spAutoFit/>
          </a:bodyPr>
          <a:lstStyle/>
          <a:p>
            <a:r>
              <a:rPr lang="en-US" altLang="zh-CN" sz="3200" dirty="0"/>
              <a:t>IBM</a:t>
            </a:r>
            <a:r>
              <a:rPr lang="zh-CN" altLang="zh-CN" sz="3200" dirty="0"/>
              <a:t>怎么看创新？</a:t>
            </a:r>
            <a:endParaRPr lang="en-US" altLang="zh-CN" sz="3200" dirty="0"/>
          </a:p>
          <a:p>
            <a:endParaRPr lang="en-US" altLang="zh-CN" sz="3200" dirty="0"/>
          </a:p>
          <a:p>
            <a:pPr indent="609585"/>
            <a:r>
              <a:rPr lang="zh-CN" altLang="zh-CN" sz="3200" dirty="0"/>
              <a:t>我们认为创新不是只在产品上，创新主要是来自业务模式和运营上。整个运营模式创新里面就不能只有我们这一家公司，包括跟我的合作伙伴、供应商，都要有一些策略，这就是我们谈到的运营模式的创新。</a:t>
            </a:r>
            <a:endParaRPr lang="en-US" altLang="zh-CN" sz="3200" dirty="0"/>
          </a:p>
          <a:p>
            <a:endParaRPr lang="en-US" altLang="zh-CN" sz="3200" dirty="0"/>
          </a:p>
          <a:p>
            <a:r>
              <a:rPr lang="en-US" altLang="zh-CN" sz="3200" dirty="0"/>
              <a:t>IBM</a:t>
            </a:r>
            <a:r>
              <a:rPr lang="zh-CN" altLang="zh-CN" sz="3200" dirty="0"/>
              <a:t>一半以上营业额来自服务。</a:t>
            </a:r>
          </a:p>
          <a:p>
            <a:r>
              <a:rPr lang="en-US" altLang="zh-CN" sz="3200" dirty="0"/>
              <a:t/>
            </a:r>
            <a:br>
              <a:rPr lang="en-US" altLang="zh-CN" sz="3200" dirty="0"/>
            </a:br>
            <a:endParaRPr lang="zh-CN" altLang="zh-CN" sz="3200" dirty="0"/>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58</a:t>
            </a:fld>
            <a:endParaRPr lang="zh-CN" altLang="en-US"/>
          </a:p>
        </p:txBody>
      </p:sp>
    </p:spTree>
    <p:extLst>
      <p:ext uri="{BB962C8B-B14F-4D97-AF65-F5344CB8AC3E}">
        <p14:creationId xmlns="" xmlns:p14="http://schemas.microsoft.com/office/powerpoint/2010/main" val="22325015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68" y="1238235"/>
            <a:ext cx="9525067" cy="3046988"/>
          </a:xfrm>
          <a:prstGeom prst="rect">
            <a:avLst/>
          </a:prstGeom>
          <a:noFill/>
        </p:spPr>
        <p:txBody>
          <a:bodyPr wrap="square" rtlCol="0">
            <a:spAutoFit/>
          </a:bodyPr>
          <a:lstStyle/>
          <a:p>
            <a:pPr indent="609585"/>
            <a:r>
              <a:rPr lang="zh-CN" altLang="en-US" sz="4800" b="1" dirty="0">
                <a:solidFill>
                  <a:srgbClr val="002060"/>
                </a:solidFill>
              </a:rPr>
              <a:t>经济的转型一定是从低端的制造业向高端的制造业走，制造业必须和服务业合在一起。服务业才是未来，未来任何制造业都是服务业！</a:t>
            </a: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59</a:t>
            </a:fld>
            <a:endParaRPr lang="zh-CN" altLang="en-US"/>
          </a:p>
        </p:txBody>
      </p:sp>
    </p:spTree>
    <p:extLst>
      <p:ext uri="{BB962C8B-B14F-4D97-AF65-F5344CB8AC3E}">
        <p14:creationId xmlns="" xmlns:p14="http://schemas.microsoft.com/office/powerpoint/2010/main" val="18838554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a:t>
            </a:fld>
            <a:endParaRPr lang="zh-CN" altLang="en-US"/>
          </a:p>
        </p:txBody>
      </p:sp>
      <p:pic>
        <p:nvPicPr>
          <p:cNvPr id="6" name="图片 5">
            <a:extLst>
              <a:ext uri="{FF2B5EF4-FFF2-40B4-BE49-F238E27FC236}">
                <a16:creationId xmlns="" xmlns:a16="http://schemas.microsoft.com/office/drawing/2014/main" id="{3E27D2D3-BB1E-420D-915B-832E897E907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9336" y="485554"/>
            <a:ext cx="9173329" cy="3840813"/>
          </a:xfrm>
          <a:prstGeom prst="rect">
            <a:avLst/>
          </a:prstGeom>
        </p:spPr>
      </p:pic>
      <p:sp>
        <p:nvSpPr>
          <p:cNvPr id="7" name="矩形 6">
            <a:extLst>
              <a:ext uri="{FF2B5EF4-FFF2-40B4-BE49-F238E27FC236}">
                <a16:creationId xmlns="" xmlns:a16="http://schemas.microsoft.com/office/drawing/2014/main" id="{7CFEA5B2-230F-47E7-B590-F9BBA82D056E}"/>
              </a:ext>
            </a:extLst>
          </p:cNvPr>
          <p:cNvSpPr/>
          <p:nvPr/>
        </p:nvSpPr>
        <p:spPr>
          <a:xfrm>
            <a:off x="1015999" y="4368561"/>
            <a:ext cx="10160000" cy="1569660"/>
          </a:xfrm>
          <a:prstGeom prst="rect">
            <a:avLst/>
          </a:prstGeom>
        </p:spPr>
        <p:txBody>
          <a:bodyPr wrap="square">
            <a:spAutoFit/>
          </a:bodyPr>
          <a:lstStyle/>
          <a:p>
            <a:pPr indent="609585"/>
            <a:r>
              <a:rPr lang="zh-CN" altLang="en-US" sz="2400" dirty="0"/>
              <a:t>2017 年在内需中消费继续发挥中流砥柱的作用，随着居民收入水平的提升，</a:t>
            </a:r>
            <a:r>
              <a:rPr lang="zh-CN" altLang="en-US" sz="2400" b="1" dirty="0">
                <a:solidFill>
                  <a:srgbClr val="0000FF"/>
                </a:solidFill>
              </a:rPr>
              <a:t>升级类消费增长较快，</a:t>
            </a:r>
            <a:r>
              <a:rPr lang="zh-CN" altLang="en-US" sz="2400" dirty="0"/>
              <a:t>2017 年在各类消费品中化妆品增速最高，同比增长 13.5%；2018 年，在人均收入持续提升、CPI 抬升、精准扶贫及乡村振兴战略带动下，大众消费依然会有较好表现。</a:t>
            </a:r>
          </a:p>
        </p:txBody>
      </p:sp>
    </p:spTree>
    <p:extLst>
      <p:ext uri="{BB962C8B-B14F-4D97-AF65-F5344CB8AC3E}">
        <p14:creationId xmlns="" xmlns:p14="http://schemas.microsoft.com/office/powerpoint/2010/main" val="109629587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059226"/>
            <a:ext cx="5892800" cy="748988"/>
          </a:xfrm>
          <a:prstGeom prst="rect">
            <a:avLst/>
          </a:prstGeom>
          <a:noFill/>
        </p:spPr>
        <p:txBody>
          <a:bodyPr wrap="square" rtlCol="0">
            <a:spAutoFit/>
          </a:bodyPr>
          <a:lstStyle/>
          <a:p>
            <a:r>
              <a:rPr lang="en-US" altLang="zh-CN" sz="4267" b="1" dirty="0">
                <a:solidFill>
                  <a:srgbClr val="002060"/>
                </a:solidFill>
              </a:rPr>
              <a:t>3</a:t>
            </a:r>
            <a:r>
              <a:rPr lang="zh-CN" altLang="en-US" sz="4267" b="1" dirty="0">
                <a:solidFill>
                  <a:srgbClr val="002060"/>
                </a:solidFill>
              </a:rPr>
              <a:t>、</a:t>
            </a:r>
            <a:r>
              <a:rPr lang="zh-CN" altLang="zh-CN" sz="4267" b="1" dirty="0">
                <a:solidFill>
                  <a:srgbClr val="002060"/>
                </a:solidFill>
              </a:rPr>
              <a:t>提升软性制造能力</a:t>
            </a: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60</a:t>
            </a:fld>
            <a:endParaRPr lang="zh-CN" altLang="en-US"/>
          </a:p>
        </p:txBody>
      </p:sp>
    </p:spTree>
    <p:extLst>
      <p:ext uri="{BB962C8B-B14F-4D97-AF65-F5344CB8AC3E}">
        <p14:creationId xmlns="" xmlns:p14="http://schemas.microsoft.com/office/powerpoint/2010/main" val="323887229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990601"/>
            <a:ext cx="9855200" cy="4277709"/>
          </a:xfrm>
          <a:prstGeom prst="rect">
            <a:avLst/>
          </a:prstGeom>
          <a:noFill/>
        </p:spPr>
        <p:txBody>
          <a:bodyPr wrap="square" rtlCol="0">
            <a:spAutoFit/>
          </a:bodyPr>
          <a:lstStyle/>
          <a:p>
            <a:r>
              <a:rPr lang="zh-CN" altLang="zh-CN" sz="3733" dirty="0"/>
              <a:t>制造业的变化趋势：</a:t>
            </a:r>
            <a:endParaRPr lang="en-US" altLang="zh-CN" sz="3733" dirty="0"/>
          </a:p>
          <a:p>
            <a:endParaRPr lang="zh-CN" altLang="zh-CN" sz="3733" dirty="0"/>
          </a:p>
          <a:p>
            <a:r>
              <a:rPr lang="zh-CN" altLang="zh-CN" sz="3733" dirty="0"/>
              <a:t>以前创造财富主要依靠自然资源，</a:t>
            </a:r>
            <a:endParaRPr lang="en-US" altLang="zh-CN" sz="3733" dirty="0"/>
          </a:p>
          <a:p>
            <a:r>
              <a:rPr lang="zh-CN" altLang="zh-CN" sz="3733" dirty="0"/>
              <a:t>今后要更多依靠人的资源；</a:t>
            </a:r>
          </a:p>
          <a:p>
            <a:r>
              <a:rPr lang="zh-CN" altLang="zh-CN" sz="3733" dirty="0"/>
              <a:t>以前创造财富主要靠劳动，</a:t>
            </a:r>
            <a:endParaRPr lang="en-US" altLang="zh-CN" sz="3733" dirty="0"/>
          </a:p>
          <a:p>
            <a:r>
              <a:rPr lang="zh-CN" altLang="zh-CN" sz="3733" dirty="0"/>
              <a:t>今后更多靠智慧。</a:t>
            </a:r>
          </a:p>
          <a:p>
            <a:endParaRPr lang="zh-CN" altLang="en-US" sz="48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61</a:t>
            </a:fld>
            <a:endParaRPr lang="zh-CN" altLang="en-US"/>
          </a:p>
        </p:txBody>
      </p:sp>
    </p:spTree>
    <p:extLst>
      <p:ext uri="{BB962C8B-B14F-4D97-AF65-F5344CB8AC3E}">
        <p14:creationId xmlns="" xmlns:p14="http://schemas.microsoft.com/office/powerpoint/2010/main" val="397065303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381001"/>
            <a:ext cx="9855200" cy="6207533"/>
          </a:xfrm>
          <a:prstGeom prst="rect">
            <a:avLst/>
          </a:prstGeom>
          <a:noFill/>
        </p:spPr>
        <p:txBody>
          <a:bodyPr wrap="square" rtlCol="0">
            <a:spAutoFit/>
          </a:bodyPr>
          <a:lstStyle/>
          <a:p>
            <a:r>
              <a:rPr lang="en-US" altLang="zh-CN" sz="3200" b="1" dirty="0" err="1"/>
              <a:t>软性制造是新时代全球制造业转型升级的大趋势</a:t>
            </a:r>
            <a:r>
              <a:rPr lang="en-US" altLang="zh-CN" sz="3200" b="1" dirty="0"/>
              <a:t>。</a:t>
            </a:r>
          </a:p>
          <a:p>
            <a:endParaRPr lang="en-US" altLang="zh-CN" sz="2400" dirty="0"/>
          </a:p>
          <a:p>
            <a:pPr indent="609585"/>
            <a:r>
              <a:rPr lang="zh-CN" altLang="zh-CN" sz="2667" dirty="0"/>
              <a:t>进入软价值时代，在软需求增长强劲、硬需求增长放缓的大背景下，仅仅专注生产硬价值的企业将面临生存越来越困难的局面。</a:t>
            </a:r>
          </a:p>
          <a:p>
            <a:pPr indent="609585"/>
            <a:endParaRPr lang="en-US" altLang="zh-CN" sz="2667" dirty="0"/>
          </a:p>
          <a:p>
            <a:pPr indent="609585"/>
            <a:r>
              <a:rPr lang="zh-CN" altLang="zh-CN" sz="2667" dirty="0"/>
              <a:t>所谓软性制造业，是指以满足软需求为主要目的，软投入或</a:t>
            </a:r>
            <a:r>
              <a:rPr lang="en-US" altLang="zh-CN" sz="2667" dirty="0" err="1"/>
              <a:t>软价值</a:t>
            </a:r>
            <a:r>
              <a:rPr lang="zh-CN" altLang="zh-CN" sz="2667" dirty="0"/>
              <a:t>在产品总价值占比超过</a:t>
            </a:r>
            <a:r>
              <a:rPr lang="en-US" altLang="zh-CN" sz="2667" dirty="0"/>
              <a:t>50%</a:t>
            </a:r>
            <a:r>
              <a:rPr lang="zh-CN" altLang="zh-CN" sz="2667" dirty="0"/>
              <a:t>的制造模式。</a:t>
            </a:r>
            <a:endParaRPr lang="en-US" altLang="zh-CN" sz="2667" dirty="0"/>
          </a:p>
          <a:p>
            <a:pPr indent="609585"/>
            <a:endParaRPr lang="zh-CN" altLang="zh-CN" sz="2667" dirty="0"/>
          </a:p>
          <a:p>
            <a:pPr indent="609585"/>
            <a:r>
              <a:rPr lang="zh-CN" altLang="zh-CN" sz="2667" dirty="0"/>
              <a:t>例如一瓶茅台酒的成本构成，粮食和水等实物不会超过总价格的</a:t>
            </a:r>
            <a:r>
              <a:rPr lang="en-US" altLang="zh-CN" sz="2667" dirty="0"/>
              <a:t>50%</a:t>
            </a:r>
            <a:r>
              <a:rPr lang="zh-CN" altLang="zh-CN" sz="2667" dirty="0"/>
              <a:t>；一部</a:t>
            </a:r>
            <a:r>
              <a:rPr lang="en-US" altLang="zh-CN" sz="2667" dirty="0"/>
              <a:t>iPhone</a:t>
            </a:r>
            <a:r>
              <a:rPr lang="zh-CN" altLang="zh-CN" sz="2667" dirty="0"/>
              <a:t>手机，物质成本不会超过其售价的</a:t>
            </a:r>
            <a:r>
              <a:rPr lang="en-US" altLang="zh-CN" sz="2667" dirty="0"/>
              <a:t>50%</a:t>
            </a:r>
            <a:r>
              <a:rPr lang="zh-CN" altLang="zh-CN" sz="2667" dirty="0"/>
              <a:t>。</a:t>
            </a:r>
            <a:r>
              <a:rPr lang="zh-CN" altLang="en-US" sz="2667" dirty="0"/>
              <a:t> </a:t>
            </a:r>
            <a:r>
              <a:rPr lang="en-US" altLang="zh-CN" sz="2667" dirty="0"/>
              <a:t>“</a:t>
            </a:r>
            <a:r>
              <a:rPr lang="zh-CN" altLang="zh-CN" sz="2667" dirty="0"/>
              <a:t>多出来的价值</a:t>
            </a:r>
            <a:r>
              <a:rPr lang="en-US" altLang="zh-CN" sz="2667" dirty="0"/>
              <a:t>”</a:t>
            </a:r>
            <a:r>
              <a:rPr lang="zh-CN" altLang="zh-CN" sz="2667" dirty="0"/>
              <a:t>与生产过程中耗费的原材料、元器件无关，就是这些公司通过软性制造所创造的价值。</a:t>
            </a:r>
          </a:p>
          <a:p>
            <a:endParaRPr lang="zh-CN" altLang="en-US" sz="48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62</a:t>
            </a:fld>
            <a:endParaRPr lang="zh-CN" altLang="en-US"/>
          </a:p>
        </p:txBody>
      </p:sp>
    </p:spTree>
    <p:extLst>
      <p:ext uri="{BB962C8B-B14F-4D97-AF65-F5344CB8AC3E}">
        <p14:creationId xmlns="" xmlns:p14="http://schemas.microsoft.com/office/powerpoint/2010/main" val="327183723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1461215"/>
            <a:ext cx="9855200" cy="3701398"/>
          </a:xfrm>
          <a:prstGeom prst="rect">
            <a:avLst/>
          </a:prstGeom>
          <a:noFill/>
        </p:spPr>
        <p:txBody>
          <a:bodyPr wrap="square" rtlCol="0">
            <a:spAutoFit/>
          </a:bodyPr>
          <a:lstStyle/>
          <a:p>
            <a:pPr indent="609585">
              <a:lnSpc>
                <a:spcPct val="150000"/>
              </a:lnSpc>
            </a:pPr>
            <a:r>
              <a:rPr lang="zh-CN" altLang="en-US" sz="3200" dirty="0"/>
              <a:t>越来越多的中国人购买品牌服装甚至国际名牌时装，并不是为了满足挡风遮雨的御寒需求，而是为了由此彰显自己的身份、地位和审美品位</a:t>
            </a:r>
            <a:r>
              <a:rPr lang="en-US" altLang="zh-CN" sz="3200" dirty="0"/>
              <a:t>……</a:t>
            </a:r>
            <a:r>
              <a:rPr lang="zh-CN" altLang="en-US" sz="3200" dirty="0"/>
              <a:t>用软性制造重新定义制造业，满足新时代美好生活需要，已经成为拉动制造业发展的最新力量。</a:t>
            </a:r>
            <a:endParaRPr lang="zh-CN" altLang="en-US" sz="32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63</a:t>
            </a:fld>
            <a:endParaRPr lang="zh-CN" altLang="en-US"/>
          </a:p>
        </p:txBody>
      </p:sp>
    </p:spTree>
    <p:extLst>
      <p:ext uri="{BB962C8B-B14F-4D97-AF65-F5344CB8AC3E}">
        <p14:creationId xmlns="" xmlns:p14="http://schemas.microsoft.com/office/powerpoint/2010/main" val="97764145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87400"/>
            <a:ext cx="9855200" cy="4772460"/>
          </a:xfrm>
          <a:prstGeom prst="rect">
            <a:avLst/>
          </a:prstGeom>
          <a:noFill/>
        </p:spPr>
        <p:txBody>
          <a:bodyPr wrap="square" rtlCol="0">
            <a:spAutoFit/>
          </a:bodyPr>
          <a:lstStyle/>
          <a:p>
            <a:pPr indent="609585">
              <a:lnSpc>
                <a:spcPct val="120000"/>
              </a:lnSpc>
            </a:pPr>
            <a:r>
              <a:rPr lang="zh-CN" altLang="en-US" sz="3200" dirty="0"/>
              <a:t>今天，中国已经有部分制造业的先进企业如华为、海尔等，在实践着“软性制造”，为自己的产品附加更多软价值。如海尔董事局主席张瑞敏就提出，在互联网时代，企业应创造用户终身价值即“软价值”的概念而非仅仅产品本身的财富，让用户全流程参与价值共创共享，以持续创造用户终身价值。先进制造企业已经迈出了探索软价值的步伐，中国企业的软性制造变革大有可为。</a:t>
            </a:r>
            <a:endParaRPr lang="zh-CN" altLang="en-US" sz="32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64</a:t>
            </a:fld>
            <a:endParaRPr lang="zh-CN" altLang="en-US"/>
          </a:p>
        </p:txBody>
      </p:sp>
    </p:spTree>
    <p:extLst>
      <p:ext uri="{BB962C8B-B14F-4D97-AF65-F5344CB8AC3E}">
        <p14:creationId xmlns="" xmlns:p14="http://schemas.microsoft.com/office/powerpoint/2010/main" val="228957849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1"/>
            <a:ext cx="9855200" cy="4440062"/>
          </a:xfrm>
          <a:prstGeom prst="rect">
            <a:avLst/>
          </a:prstGeom>
          <a:noFill/>
        </p:spPr>
        <p:txBody>
          <a:bodyPr wrap="square" rtlCol="0">
            <a:spAutoFit/>
          </a:bodyPr>
          <a:lstStyle/>
          <a:p>
            <a:pPr indent="609585">
              <a:lnSpc>
                <a:spcPct val="150000"/>
              </a:lnSpc>
            </a:pPr>
            <a:r>
              <a:rPr lang="zh-CN" altLang="en-US" sz="3200" dirty="0"/>
              <a:t>耐克是全球知名的体育用品制造商，它的创始人曾经有一句话说明了耐克的经营理念：“让顾客的头脑满意，和让他的脚满意一样重要。”让顾客的头脑感到满意，就是通过将耐克运动鞋与乔丹等传奇运动员的职业生涯完美结合，满足了顾客在自我形象、消费感受方面的软需求，软价值自然会以乘数级别增长。</a:t>
            </a:r>
            <a:endParaRPr lang="zh-CN" altLang="en-US" sz="32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65</a:t>
            </a:fld>
            <a:endParaRPr lang="zh-CN" altLang="en-US"/>
          </a:p>
        </p:txBody>
      </p:sp>
    </p:spTree>
    <p:extLst>
      <p:ext uri="{BB962C8B-B14F-4D97-AF65-F5344CB8AC3E}">
        <p14:creationId xmlns="" xmlns:p14="http://schemas.microsoft.com/office/powerpoint/2010/main" val="206154259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787400"/>
            <a:ext cx="9855200" cy="5363391"/>
          </a:xfrm>
          <a:prstGeom prst="rect">
            <a:avLst/>
          </a:prstGeom>
          <a:noFill/>
        </p:spPr>
        <p:txBody>
          <a:bodyPr wrap="square" rtlCol="0">
            <a:spAutoFit/>
          </a:bodyPr>
          <a:lstStyle/>
          <a:p>
            <a:pPr indent="609585">
              <a:lnSpc>
                <a:spcPct val="120000"/>
              </a:lnSpc>
            </a:pPr>
            <a:r>
              <a:rPr lang="zh-CN" altLang="en-US" sz="3200" dirty="0"/>
              <a:t>日本家居用品品牌“无印良品”的产品看起来都非常简单，设计师有意尽量减少对自然资源的消耗，同时宣传一种“通过对自然素材和性能的追求达到质朴”的设计和消费理念，在消费者越来越注重环保、注重内心感受的背景下，无印良品这种简单的设计反而受到欢迎，成为当今城市年轻人喜爱追捧的品牌。为了更好地满足美好生活需要，用更多的软投入来代替硬资源，不仅更好地提升了产品竞争力，同时还践行着节约资源、保护环境的绿色发展理念。</a:t>
            </a:r>
            <a:endParaRPr lang="zh-CN" altLang="en-US" sz="3200"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66</a:t>
            </a:fld>
            <a:endParaRPr lang="zh-CN" altLang="en-US"/>
          </a:p>
        </p:txBody>
      </p:sp>
    </p:spTree>
    <p:extLst>
      <p:ext uri="{BB962C8B-B14F-4D97-AF65-F5344CB8AC3E}">
        <p14:creationId xmlns="" xmlns:p14="http://schemas.microsoft.com/office/powerpoint/2010/main" val="141447566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787401"/>
            <a:ext cx="9855200" cy="5017527"/>
          </a:xfrm>
          <a:prstGeom prst="rect">
            <a:avLst/>
          </a:prstGeom>
          <a:noFill/>
        </p:spPr>
        <p:txBody>
          <a:bodyPr wrap="square" rtlCol="0">
            <a:spAutoFit/>
          </a:bodyPr>
          <a:lstStyle/>
          <a:p>
            <a:pPr indent="609585"/>
            <a:r>
              <a:rPr lang="zh-CN" altLang="en-US" sz="2667" dirty="0"/>
              <a:t>据统计，中国消费者</a:t>
            </a:r>
            <a:r>
              <a:rPr lang="en-US" altLang="zh-CN" sz="2667" dirty="0"/>
              <a:t>2016</a:t>
            </a:r>
            <a:r>
              <a:rPr lang="zh-CN" altLang="en-US" sz="2667" dirty="0"/>
              <a:t>年在海外购物的金额达到</a:t>
            </a:r>
            <a:r>
              <a:rPr lang="en-US" altLang="zh-CN" sz="2667" dirty="0"/>
              <a:t>6.4</a:t>
            </a:r>
            <a:r>
              <a:rPr lang="zh-CN" altLang="en-US" sz="2667" dirty="0"/>
              <a:t>万亿元，而中国</a:t>
            </a:r>
            <a:r>
              <a:rPr lang="en-US" altLang="zh-CN" sz="2667" dirty="0"/>
              <a:t>2016</a:t>
            </a:r>
            <a:r>
              <a:rPr lang="zh-CN" altLang="en-US" sz="2667" dirty="0"/>
              <a:t>年社会消费品零售总额也不过</a:t>
            </a:r>
            <a:r>
              <a:rPr lang="en-US" altLang="zh-CN" sz="2667" dirty="0"/>
              <a:t>33.2</a:t>
            </a:r>
            <a:r>
              <a:rPr lang="zh-CN" altLang="en-US" sz="2667" dirty="0"/>
              <a:t>万亿元，“海淘”金额几乎相当于社零总额的五分之一。</a:t>
            </a:r>
            <a:endParaRPr lang="en-US" altLang="zh-CN" sz="2667" dirty="0"/>
          </a:p>
          <a:p>
            <a:pPr indent="609585"/>
            <a:endParaRPr lang="en-US" altLang="zh-CN" sz="2667" dirty="0"/>
          </a:p>
          <a:p>
            <a:pPr indent="609585"/>
            <a:r>
              <a:rPr lang="zh-CN" altLang="en-US" sz="2667" dirty="0"/>
              <a:t>为了满足新时代的美好生活需要，中国制造业应从软性制造的角度被重新定义：手表不再是计时工具，而是一种和珠宝同样性质的奢侈品；手机不再是一件简单的通信工具，而是一件与时尚、身份、审美相联系的智能终端；汽车不仅是四个轮子的代步工具，还可以是一件艺术品；甚至房屋也不仅是遮蔽风雨、容纳家具的钢筋水泥，还可以是人们承载舒适、美感、美食、健康、阅读、创作、感受亲情、交往交通便利、方便自我价值实现的最重要空间</a:t>
            </a:r>
            <a:r>
              <a:rPr lang="en-US" altLang="zh-CN" sz="2667" dirty="0"/>
              <a:t>……</a:t>
            </a:r>
            <a:endParaRPr lang="zh-CN" altLang="en-US" sz="2667"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67</a:t>
            </a:fld>
            <a:endParaRPr lang="zh-CN" altLang="en-US"/>
          </a:p>
        </p:txBody>
      </p:sp>
    </p:spTree>
    <p:extLst>
      <p:ext uri="{BB962C8B-B14F-4D97-AF65-F5344CB8AC3E}">
        <p14:creationId xmlns="" xmlns:p14="http://schemas.microsoft.com/office/powerpoint/2010/main" val="174775470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68" y="1905001"/>
            <a:ext cx="8432832" cy="1405641"/>
          </a:xfrm>
          <a:prstGeom prst="rect">
            <a:avLst/>
          </a:prstGeom>
          <a:noFill/>
        </p:spPr>
        <p:txBody>
          <a:bodyPr wrap="square" rtlCol="0">
            <a:spAutoFit/>
          </a:bodyPr>
          <a:lstStyle/>
          <a:p>
            <a:r>
              <a:rPr lang="en-US" altLang="zh-CN" sz="4267" b="1" dirty="0">
                <a:solidFill>
                  <a:srgbClr val="002060"/>
                </a:solidFill>
              </a:rPr>
              <a:t>4</a:t>
            </a:r>
            <a:r>
              <a:rPr lang="zh-CN" altLang="en-US" sz="4267" b="1" dirty="0">
                <a:solidFill>
                  <a:srgbClr val="002060"/>
                </a:solidFill>
              </a:rPr>
              <a:t>、</a:t>
            </a:r>
            <a:r>
              <a:rPr lang="zh-CN" altLang="zh-CN" sz="4267" b="1" dirty="0">
                <a:solidFill>
                  <a:srgbClr val="002060"/>
                </a:solidFill>
              </a:rPr>
              <a:t>以互联网为代表的信息技术与制造业加速融合</a:t>
            </a:r>
            <a:endParaRPr lang="zh-CN" altLang="en-US" sz="4267" b="1" dirty="0">
              <a:solidFill>
                <a:srgbClr val="002060"/>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68</a:t>
            </a:fld>
            <a:endParaRPr lang="zh-CN" altLang="en-US"/>
          </a:p>
        </p:txBody>
      </p:sp>
    </p:spTree>
    <p:extLst>
      <p:ext uri="{BB962C8B-B14F-4D97-AF65-F5344CB8AC3E}">
        <p14:creationId xmlns="" xmlns:p14="http://schemas.microsoft.com/office/powerpoint/2010/main" val="326476214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40AEF10C-BAD1-4210-BF1F-19D64F2934B8}"/>
              </a:ext>
            </a:extLst>
          </p:cNvPr>
          <p:cNvSpPr txBox="1">
            <a:spLocks noGrp="1" noChangeArrowheads="1"/>
          </p:cNvSpPr>
          <p:nvPr>
            <p:ph idx="1"/>
          </p:nvPr>
        </p:nvSpPr>
        <p:spPr bwMode="auto">
          <a:xfrm>
            <a:off x="609600" y="1166284"/>
            <a:ext cx="10972800" cy="4525433"/>
          </a:xfrm>
          <a:prstGeom prst="rect">
            <a:avLst/>
          </a:prstGeom>
          <a:noFill/>
          <a:ln w="9525">
            <a:noFill/>
            <a:miter lim="800000"/>
          </a:ln>
          <a:effectLst/>
          <a:scene3d>
            <a:camera prst="orthographicFront">
              <a:rot lat="0" lon="0" rev="0"/>
            </a:camera>
            <a:lightRig rig="contrasting" dir="t">
              <a:rot lat="0" lon="0" rev="7800000"/>
            </a:lightRig>
          </a:scene3d>
          <a:sp3d>
            <a:bevelT w="139700" h="139700"/>
          </a:sp3d>
        </p:spPr>
        <p:txBody>
          <a:bodyPr vert="horz" lIns="144877" tIns="72439" rIns="144877" bIns="72439" rtlCol="0">
            <a:normAutofit/>
          </a:bodyPr>
          <a:lstStyle/>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物联网   大数据</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云计算   微时代</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宽带中国</a:t>
            </a:r>
          </a:p>
          <a:p>
            <a:pPr marL="541853" indent="-541853" algn="ctr">
              <a:buNone/>
              <a:defRPr/>
            </a:pPr>
            <a:r>
              <a:rPr lang="zh-CN" altLang="en-US" sz="5333" b="1" dirty="0">
                <a:ln w="12700">
                  <a:solidFill>
                    <a:schemeClr val="tx2">
                      <a:satMod val="155000"/>
                    </a:schemeClr>
                  </a:solidFill>
                  <a:prstDash val="solid"/>
                </a:ln>
                <a:solidFill>
                  <a:srgbClr val="100971"/>
                </a:solidFill>
                <a:effectLst>
                  <a:outerShdw blurRad="41275" dist="20320" dir="1800000" algn="tl" rotWithShape="0">
                    <a:srgbClr val="000000">
                      <a:alpha val="40000"/>
                    </a:srgbClr>
                  </a:outerShdw>
                </a:effectLst>
                <a:latin typeface="黑体" panose="02010609060101010101" pitchFamily="49" charset="-122"/>
                <a:ea typeface="黑体" panose="02010609060101010101" pitchFamily="49" charset="-122"/>
              </a:rPr>
              <a:t>智慧决策</a:t>
            </a:r>
          </a:p>
        </p:txBody>
      </p:sp>
      <p:sp>
        <p:nvSpPr>
          <p:cNvPr id="5" name="灯片编号占位符 3">
            <a:extLst>
              <a:ext uri="{FF2B5EF4-FFF2-40B4-BE49-F238E27FC236}">
                <a16:creationId xmlns="" xmlns:a16="http://schemas.microsoft.com/office/drawing/2014/main" id="{6A3E7718-26AA-4BBB-8A65-A9704DA3C32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379C6-F55A-417A-8940-79F88580C143}"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6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8023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19403" y="642921"/>
            <a:ext cx="10972800" cy="4525963"/>
          </a:xfrm>
          <a:prstGeom prst="rect">
            <a:avLst/>
          </a:prstGeom>
        </p:spPr>
        <p:txBody>
          <a:bodyPr/>
          <a:lstStyle/>
          <a:p>
            <a:pPr marL="385224" indent="-385224" defTabSz="1216630" eaLnBrk="0" hangingPunct="0">
              <a:lnSpc>
                <a:spcPct val="90000"/>
              </a:lnSpc>
              <a:spcBef>
                <a:spcPct val="20000"/>
              </a:spcBef>
              <a:buFont typeface="Arial" panose="020B0604020202020204" pitchFamily="34" charset="0"/>
              <a:buChar char="•"/>
            </a:pPr>
            <a:r>
              <a:rPr lang="zh-CN" altLang="en-US" sz="3067" dirty="0">
                <a:solidFill>
                  <a:srgbClr val="132DAD"/>
                </a:solidFill>
                <a:latin typeface="黑体" panose="02010609060101010101" pitchFamily="2" charset="-122"/>
                <a:ea typeface="黑体" panose="02010609060101010101" pitchFamily="2" charset="-122"/>
              </a:rPr>
              <a:t>工业和服务业增加值占</a:t>
            </a:r>
            <a:r>
              <a:rPr lang="en-US" altLang="zh-CN" sz="3067" dirty="0">
                <a:solidFill>
                  <a:srgbClr val="132DAD"/>
                </a:solidFill>
                <a:latin typeface="黑体" panose="02010609060101010101" pitchFamily="2" charset="-122"/>
                <a:ea typeface="黑体" panose="02010609060101010101" pitchFamily="2" charset="-122"/>
              </a:rPr>
              <a:t>GDP</a:t>
            </a:r>
            <a:r>
              <a:rPr lang="zh-CN" altLang="en-US" sz="3067" dirty="0">
                <a:solidFill>
                  <a:srgbClr val="132DAD"/>
                </a:solidFill>
                <a:latin typeface="黑体" panose="02010609060101010101" pitchFamily="2" charset="-122"/>
                <a:ea typeface="黑体" panose="02010609060101010101" pitchFamily="2" charset="-122"/>
              </a:rPr>
              <a:t>的比重</a:t>
            </a:r>
          </a:p>
        </p:txBody>
      </p:sp>
      <p:sp>
        <p:nvSpPr>
          <p:cNvPr id="4"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5" name="灯片编号占位符 4"/>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7</a:t>
            </a:fld>
            <a:endParaRPr lang="zh-CN" altLang="en-US"/>
          </a:p>
        </p:txBody>
      </p:sp>
      <p:grpSp>
        <p:nvGrpSpPr>
          <p:cNvPr id="3" name="组合 12">
            <a:extLst>
              <a:ext uri="{FF2B5EF4-FFF2-40B4-BE49-F238E27FC236}">
                <a16:creationId xmlns="" xmlns:a16="http://schemas.microsoft.com/office/drawing/2014/main" id="{7B56850C-A30A-4086-ACF4-8783D456BEB6}"/>
              </a:ext>
            </a:extLst>
          </p:cNvPr>
          <p:cNvGrpSpPr/>
          <p:nvPr/>
        </p:nvGrpSpPr>
        <p:grpSpPr>
          <a:xfrm>
            <a:off x="761963" y="1246879"/>
            <a:ext cx="10820437" cy="5055715"/>
            <a:chOff x="571472" y="935159"/>
            <a:chExt cx="8115328" cy="3791786"/>
          </a:xfrm>
        </p:grpSpPr>
        <p:grpSp>
          <p:nvGrpSpPr>
            <p:cNvPr id="6" name="组合 17">
              <a:extLst>
                <a:ext uri="{FF2B5EF4-FFF2-40B4-BE49-F238E27FC236}">
                  <a16:creationId xmlns="" xmlns:a16="http://schemas.microsoft.com/office/drawing/2014/main" id="{AB5C468A-20A0-4AE7-A3C6-AAD4B2C0BF04}"/>
                </a:ext>
              </a:extLst>
            </p:cNvPr>
            <p:cNvGrpSpPr/>
            <p:nvPr/>
          </p:nvGrpSpPr>
          <p:grpSpPr>
            <a:xfrm>
              <a:off x="571472" y="935159"/>
              <a:ext cx="7515052" cy="3791786"/>
              <a:chOff x="642910" y="1006597"/>
              <a:chExt cx="7515052" cy="3791786"/>
            </a:xfrm>
          </p:grpSpPr>
          <p:pic>
            <p:nvPicPr>
              <p:cNvPr id="20" name="Picture 2" descr="C:\Users\qiulihua\Desktop\2016年\新建文件夹\1376200252.jpg">
                <a:extLst>
                  <a:ext uri="{FF2B5EF4-FFF2-40B4-BE49-F238E27FC236}">
                    <a16:creationId xmlns="" xmlns:a16="http://schemas.microsoft.com/office/drawing/2014/main" id="{27B4B2C5-B432-4DB2-B93C-814FC68EC15D}"/>
                  </a:ext>
                </a:extLst>
              </p:cNvPr>
              <p:cNvPicPr>
                <a:picLocks noChangeAspect="1" noChangeArrowheads="1"/>
              </p:cNvPicPr>
              <p:nvPr/>
            </p:nvPicPr>
            <p:blipFill>
              <a:blip r:embed="rId2" cstate="print"/>
              <a:srcRect/>
              <a:stretch>
                <a:fillRect/>
              </a:stretch>
            </p:blipFill>
            <p:spPr bwMode="auto">
              <a:xfrm>
                <a:off x="642910" y="1142990"/>
                <a:ext cx="7261052" cy="3655393"/>
              </a:xfrm>
              <a:prstGeom prst="rect">
                <a:avLst/>
              </a:prstGeom>
              <a:noFill/>
            </p:spPr>
          </p:pic>
          <p:sp>
            <p:nvSpPr>
              <p:cNvPr id="21" name="TextBox 5">
                <a:extLst>
                  <a:ext uri="{FF2B5EF4-FFF2-40B4-BE49-F238E27FC236}">
                    <a16:creationId xmlns="" xmlns:a16="http://schemas.microsoft.com/office/drawing/2014/main" id="{DD930916-23C9-438E-87DC-E1981B3174A0}"/>
                  </a:ext>
                </a:extLst>
              </p:cNvPr>
              <p:cNvSpPr txBox="1"/>
              <p:nvPr/>
            </p:nvSpPr>
            <p:spPr>
              <a:xfrm>
                <a:off x="7729334" y="1006597"/>
                <a:ext cx="428628" cy="684755"/>
              </a:xfrm>
              <a:prstGeom prst="rect">
                <a:avLst/>
              </a:prstGeom>
              <a:noFill/>
            </p:spPr>
            <p:txBody>
              <a:bodyPr wrap="square" rtlCol="0">
                <a:spAutoFit/>
              </a:bodyPr>
              <a:lstStyle/>
              <a:p>
                <a:r>
                  <a:rPr lang="en-US" altLang="zh-CN" sz="5333" dirty="0">
                    <a:solidFill>
                      <a:srgbClr val="C00000"/>
                    </a:solidFill>
                  </a:rPr>
                  <a:t>·</a:t>
                </a:r>
                <a:endParaRPr lang="zh-CN" altLang="en-US" sz="5333" dirty="0">
                  <a:solidFill>
                    <a:srgbClr val="C00000"/>
                  </a:solidFill>
                </a:endParaRPr>
              </a:p>
            </p:txBody>
          </p:sp>
          <p:cxnSp>
            <p:nvCxnSpPr>
              <p:cNvPr id="22" name="直接连接符 21">
                <a:extLst>
                  <a:ext uri="{FF2B5EF4-FFF2-40B4-BE49-F238E27FC236}">
                    <a16:creationId xmlns="" xmlns:a16="http://schemas.microsoft.com/office/drawing/2014/main" id="{8F4DF2CA-B6E0-4CC1-8AE1-27CA4A9AA3E4}"/>
                  </a:ext>
                </a:extLst>
              </p:cNvPr>
              <p:cNvCxnSpPr>
                <a:cxnSpLocks/>
              </p:cNvCxnSpPr>
              <p:nvPr/>
            </p:nvCxnSpPr>
            <p:spPr>
              <a:xfrm flipH="1">
                <a:off x="7572396" y="1364278"/>
                <a:ext cx="331566" cy="27877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8">
                <a:extLst>
                  <a:ext uri="{FF2B5EF4-FFF2-40B4-BE49-F238E27FC236}">
                    <a16:creationId xmlns="" xmlns:a16="http://schemas.microsoft.com/office/drawing/2014/main" id="{9E65D12F-E58D-4545-9DE3-246C9E31686C}"/>
                  </a:ext>
                </a:extLst>
              </p:cNvPr>
              <p:cNvSpPr txBox="1"/>
              <p:nvPr/>
            </p:nvSpPr>
            <p:spPr>
              <a:xfrm>
                <a:off x="7740219" y="1888465"/>
                <a:ext cx="285752" cy="684755"/>
              </a:xfrm>
              <a:prstGeom prst="rect">
                <a:avLst/>
              </a:prstGeom>
              <a:noFill/>
            </p:spPr>
            <p:txBody>
              <a:bodyPr wrap="square" rtlCol="0">
                <a:spAutoFit/>
              </a:bodyPr>
              <a:lstStyle/>
              <a:p>
                <a:r>
                  <a:rPr lang="en-US" altLang="zh-CN" sz="5333" dirty="0">
                    <a:solidFill>
                      <a:srgbClr val="132DAD"/>
                    </a:solidFill>
                  </a:rPr>
                  <a:t>·</a:t>
                </a:r>
                <a:endParaRPr lang="zh-CN" altLang="en-US" sz="5333" dirty="0">
                  <a:solidFill>
                    <a:srgbClr val="132DAD"/>
                  </a:solidFill>
                </a:endParaRPr>
              </a:p>
            </p:txBody>
          </p:sp>
          <p:cxnSp>
            <p:nvCxnSpPr>
              <p:cNvPr id="24" name="直接连接符 23">
                <a:extLst>
                  <a:ext uri="{FF2B5EF4-FFF2-40B4-BE49-F238E27FC236}">
                    <a16:creationId xmlns="" xmlns:a16="http://schemas.microsoft.com/office/drawing/2014/main" id="{57AD324E-B9BD-489C-A022-E1E81443669D}"/>
                  </a:ext>
                </a:extLst>
              </p:cNvPr>
              <p:cNvCxnSpPr>
                <a:cxnSpLocks/>
              </p:cNvCxnSpPr>
              <p:nvPr/>
            </p:nvCxnSpPr>
            <p:spPr>
              <a:xfrm flipH="1">
                <a:off x="7572397" y="2242408"/>
                <a:ext cx="306397" cy="43590"/>
              </a:xfrm>
              <a:prstGeom prst="line">
                <a:avLst/>
              </a:prstGeom>
              <a:ln w="22225">
                <a:solidFill>
                  <a:srgbClr val="132DAD"/>
                </a:solidFill>
              </a:ln>
            </p:spPr>
            <p:style>
              <a:lnRef idx="1">
                <a:schemeClr val="accent1"/>
              </a:lnRef>
              <a:fillRef idx="0">
                <a:schemeClr val="accent1"/>
              </a:fillRef>
              <a:effectRef idx="0">
                <a:schemeClr val="accent1"/>
              </a:effectRef>
              <a:fontRef idx="minor">
                <a:schemeClr val="tx1"/>
              </a:fontRef>
            </p:style>
          </p:cxnSp>
        </p:grpSp>
        <p:sp>
          <p:nvSpPr>
            <p:cNvPr id="16" name="TextBox 14">
              <a:extLst>
                <a:ext uri="{FF2B5EF4-FFF2-40B4-BE49-F238E27FC236}">
                  <a16:creationId xmlns="" xmlns:a16="http://schemas.microsoft.com/office/drawing/2014/main" id="{E362DA63-AE00-4C66-92FE-5F83EB73DC2C}"/>
                </a:ext>
              </a:extLst>
            </p:cNvPr>
            <p:cNvSpPr txBox="1"/>
            <p:nvPr/>
          </p:nvSpPr>
          <p:spPr>
            <a:xfrm>
              <a:off x="7586658" y="3773329"/>
              <a:ext cx="642942" cy="223090"/>
            </a:xfrm>
            <a:prstGeom prst="rect">
              <a:avLst/>
            </a:prstGeom>
            <a:noFill/>
          </p:spPr>
          <p:txBody>
            <a:bodyPr wrap="square" rtlCol="0">
              <a:spAutoFit/>
            </a:bodyPr>
            <a:lstStyle/>
            <a:p>
              <a:r>
                <a:rPr lang="en-US" altLang="zh-CN" sz="1333" dirty="0"/>
                <a:t>2015</a:t>
              </a:r>
              <a:endParaRPr lang="zh-CN" altLang="en-US" sz="1333" dirty="0"/>
            </a:p>
          </p:txBody>
        </p:sp>
        <p:cxnSp>
          <p:nvCxnSpPr>
            <p:cNvPr id="17" name="直接连接符 16">
              <a:extLst>
                <a:ext uri="{FF2B5EF4-FFF2-40B4-BE49-F238E27FC236}">
                  <a16:creationId xmlns="" xmlns:a16="http://schemas.microsoft.com/office/drawing/2014/main" id="{F74489E8-4815-464F-887A-8A5FAB5E7CCD}"/>
                </a:ext>
              </a:extLst>
            </p:cNvPr>
            <p:cNvCxnSpPr>
              <a:cxnSpLocks/>
            </p:cNvCxnSpPr>
            <p:nvPr/>
          </p:nvCxnSpPr>
          <p:spPr>
            <a:xfrm flipH="1" flipV="1">
              <a:off x="7821410" y="2178841"/>
              <a:ext cx="408190" cy="392909"/>
            </a:xfrm>
            <a:prstGeom prst="line">
              <a:avLst/>
            </a:prstGeom>
            <a:ln w="22225">
              <a:solidFill>
                <a:srgbClr val="132DAD"/>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 xmlns:a16="http://schemas.microsoft.com/office/drawing/2014/main" id="{8F2DE100-07CE-4508-A828-A0528398CD74}"/>
                </a:ext>
              </a:extLst>
            </p:cNvPr>
            <p:cNvSpPr/>
            <p:nvPr/>
          </p:nvSpPr>
          <p:spPr>
            <a:xfrm>
              <a:off x="8088085" y="2161493"/>
              <a:ext cx="295686" cy="746407"/>
            </a:xfrm>
            <a:prstGeom prst="rect">
              <a:avLst/>
            </a:prstGeom>
          </p:spPr>
          <p:txBody>
            <a:bodyPr wrap="square">
              <a:spAutoFit/>
            </a:bodyPr>
            <a:lstStyle/>
            <a:p>
              <a:r>
                <a:rPr lang="en-US" altLang="zh-CN" sz="5867" dirty="0">
                  <a:solidFill>
                    <a:schemeClr val="accent5">
                      <a:lumMod val="25000"/>
                    </a:schemeClr>
                  </a:solidFill>
                </a:rPr>
                <a:t>·</a:t>
              </a:r>
              <a:endParaRPr lang="zh-CN" altLang="en-US" sz="2400" dirty="0">
                <a:solidFill>
                  <a:schemeClr val="accent5">
                    <a:lumMod val="25000"/>
                  </a:schemeClr>
                </a:solidFill>
              </a:endParaRPr>
            </a:p>
          </p:txBody>
        </p:sp>
        <p:sp>
          <p:nvSpPr>
            <p:cNvPr id="19" name="TextBox 20">
              <a:extLst>
                <a:ext uri="{FF2B5EF4-FFF2-40B4-BE49-F238E27FC236}">
                  <a16:creationId xmlns="" xmlns:a16="http://schemas.microsoft.com/office/drawing/2014/main" id="{49313E61-CC8F-4233-8D6E-3B9CF811027C}"/>
                </a:ext>
              </a:extLst>
            </p:cNvPr>
            <p:cNvSpPr txBox="1"/>
            <p:nvPr/>
          </p:nvSpPr>
          <p:spPr>
            <a:xfrm>
              <a:off x="8043858" y="3790950"/>
              <a:ext cx="642942" cy="223090"/>
            </a:xfrm>
            <a:prstGeom prst="rect">
              <a:avLst/>
            </a:prstGeom>
            <a:noFill/>
          </p:spPr>
          <p:txBody>
            <a:bodyPr wrap="square" rtlCol="0">
              <a:spAutoFit/>
            </a:bodyPr>
            <a:lstStyle/>
            <a:p>
              <a:r>
                <a:rPr lang="en-US" altLang="zh-CN" sz="1333" dirty="0"/>
                <a:t>2016</a:t>
              </a:r>
              <a:endParaRPr lang="zh-CN" altLang="en-US" sz="1333" dirty="0"/>
            </a:p>
          </p:txBody>
        </p:sp>
      </p:grpSp>
      <p:cxnSp>
        <p:nvCxnSpPr>
          <p:cNvPr id="25" name="直接连接符 24">
            <a:extLst>
              <a:ext uri="{FF2B5EF4-FFF2-40B4-BE49-F238E27FC236}">
                <a16:creationId xmlns="" xmlns:a16="http://schemas.microsoft.com/office/drawing/2014/main" id="{FEDEF591-02C3-471C-8014-62EB13C6F00A}"/>
              </a:ext>
            </a:extLst>
          </p:cNvPr>
          <p:cNvCxnSpPr>
            <a:cxnSpLocks/>
          </p:cNvCxnSpPr>
          <p:nvPr/>
        </p:nvCxnSpPr>
        <p:spPr>
          <a:xfrm flipH="1">
            <a:off x="10443366" y="1619239"/>
            <a:ext cx="538103" cy="10426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 xmlns:a16="http://schemas.microsoft.com/office/drawing/2014/main" id="{E04C2C04-CE0B-428A-AC72-AFDC96EAEE04}"/>
              </a:ext>
            </a:extLst>
          </p:cNvPr>
          <p:cNvSpPr/>
          <p:nvPr/>
        </p:nvSpPr>
        <p:spPr>
          <a:xfrm>
            <a:off x="10756859" y="1147315"/>
            <a:ext cx="357790" cy="913007"/>
          </a:xfrm>
          <a:prstGeom prst="rect">
            <a:avLst/>
          </a:prstGeom>
        </p:spPr>
        <p:txBody>
          <a:bodyPr wrap="none">
            <a:spAutoFit/>
          </a:bodyPr>
          <a:lstStyle/>
          <a:p>
            <a:r>
              <a:rPr lang="en-US" altLang="zh-CN" sz="5333" dirty="0">
                <a:solidFill>
                  <a:srgbClr val="C00000"/>
                </a:solidFill>
              </a:rPr>
              <a:t>·</a:t>
            </a:r>
            <a:endParaRPr lang="zh-CN" altLang="en-US" sz="5333" dirty="0">
              <a:solidFill>
                <a:srgbClr val="C00000"/>
              </a:solidFill>
            </a:endParaRPr>
          </a:p>
        </p:txBody>
      </p:sp>
      <p:cxnSp>
        <p:nvCxnSpPr>
          <p:cNvPr id="27" name="直接连接符 26">
            <a:extLst>
              <a:ext uri="{FF2B5EF4-FFF2-40B4-BE49-F238E27FC236}">
                <a16:creationId xmlns="" xmlns:a16="http://schemas.microsoft.com/office/drawing/2014/main" id="{058143E3-4276-4746-BDFD-C8DBB550D75D}"/>
              </a:ext>
            </a:extLst>
          </p:cNvPr>
          <p:cNvCxnSpPr>
            <a:cxnSpLocks/>
          </p:cNvCxnSpPr>
          <p:nvPr/>
        </p:nvCxnSpPr>
        <p:spPr>
          <a:xfrm rot="10800000">
            <a:off x="10972803" y="3429009"/>
            <a:ext cx="507997" cy="101593"/>
          </a:xfrm>
          <a:prstGeom prst="line">
            <a:avLst/>
          </a:prstGeom>
          <a:ln w="22225">
            <a:solidFill>
              <a:srgbClr val="132DAD"/>
            </a:solidFill>
          </a:ln>
        </p:spPr>
        <p:style>
          <a:lnRef idx="1">
            <a:schemeClr val="accent1"/>
          </a:lnRef>
          <a:fillRef idx="0">
            <a:schemeClr val="accent1"/>
          </a:fillRef>
          <a:effectRef idx="0">
            <a:schemeClr val="accent1"/>
          </a:effectRef>
          <a:fontRef idx="minor">
            <a:schemeClr val="tx1"/>
          </a:fontRef>
        </p:style>
      </p:cxnSp>
      <p:sp>
        <p:nvSpPr>
          <p:cNvPr id="28" name="TextBox 26">
            <a:extLst>
              <a:ext uri="{FF2B5EF4-FFF2-40B4-BE49-F238E27FC236}">
                <a16:creationId xmlns="" xmlns:a16="http://schemas.microsoft.com/office/drawing/2014/main" id="{05019848-BDB3-4D18-BE85-BCFC60F504BD}"/>
              </a:ext>
            </a:extLst>
          </p:cNvPr>
          <p:cNvSpPr txBox="1"/>
          <p:nvPr/>
        </p:nvSpPr>
        <p:spPr>
          <a:xfrm>
            <a:off x="11277600" y="5054600"/>
            <a:ext cx="857256" cy="297454"/>
          </a:xfrm>
          <a:prstGeom prst="rect">
            <a:avLst/>
          </a:prstGeom>
          <a:noFill/>
        </p:spPr>
        <p:txBody>
          <a:bodyPr wrap="square" rtlCol="0">
            <a:spAutoFit/>
          </a:bodyPr>
          <a:lstStyle/>
          <a:p>
            <a:r>
              <a:rPr lang="en-US" altLang="zh-CN" sz="1333" dirty="0"/>
              <a:t>2017</a:t>
            </a:r>
            <a:endParaRPr lang="zh-CN" altLang="en-US" sz="1333" dirty="0"/>
          </a:p>
        </p:txBody>
      </p:sp>
      <p:sp>
        <p:nvSpPr>
          <p:cNvPr id="29" name="矩形 28">
            <a:extLst>
              <a:ext uri="{FF2B5EF4-FFF2-40B4-BE49-F238E27FC236}">
                <a16:creationId xmlns="" xmlns:a16="http://schemas.microsoft.com/office/drawing/2014/main" id="{E04EE4D9-7F01-4DFE-97B6-058FF7F10F97}"/>
              </a:ext>
            </a:extLst>
          </p:cNvPr>
          <p:cNvSpPr/>
          <p:nvPr/>
        </p:nvSpPr>
        <p:spPr>
          <a:xfrm>
            <a:off x="11277600" y="956813"/>
            <a:ext cx="357790" cy="913007"/>
          </a:xfrm>
          <a:prstGeom prst="rect">
            <a:avLst/>
          </a:prstGeom>
        </p:spPr>
        <p:txBody>
          <a:bodyPr wrap="none">
            <a:spAutoFit/>
          </a:bodyPr>
          <a:lstStyle/>
          <a:p>
            <a:r>
              <a:rPr lang="en-US" altLang="zh-CN" sz="5333" dirty="0">
                <a:solidFill>
                  <a:srgbClr val="C00000"/>
                </a:solidFill>
              </a:rPr>
              <a:t>·</a:t>
            </a:r>
            <a:endParaRPr lang="zh-CN" altLang="en-US" sz="5333" dirty="0">
              <a:solidFill>
                <a:srgbClr val="C00000"/>
              </a:solidFill>
            </a:endParaRPr>
          </a:p>
        </p:txBody>
      </p:sp>
      <p:cxnSp>
        <p:nvCxnSpPr>
          <p:cNvPr id="30" name="直接连接符 29">
            <a:extLst>
              <a:ext uri="{FF2B5EF4-FFF2-40B4-BE49-F238E27FC236}">
                <a16:creationId xmlns="" xmlns:a16="http://schemas.microsoft.com/office/drawing/2014/main" id="{A077F69C-F15F-4891-9DB4-8B0EE03D27CD}"/>
              </a:ext>
            </a:extLst>
          </p:cNvPr>
          <p:cNvCxnSpPr>
            <a:cxnSpLocks/>
          </p:cNvCxnSpPr>
          <p:nvPr/>
        </p:nvCxnSpPr>
        <p:spPr>
          <a:xfrm flipH="1">
            <a:off x="10972801" y="1446132"/>
            <a:ext cx="517855" cy="17310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 xmlns:a16="http://schemas.microsoft.com/office/drawing/2014/main" id="{AA62735B-0CFB-49FD-83C2-D181F8F3EE91}"/>
              </a:ext>
            </a:extLst>
          </p:cNvPr>
          <p:cNvSpPr/>
          <p:nvPr/>
        </p:nvSpPr>
        <p:spPr>
          <a:xfrm>
            <a:off x="11263084" y="2891973"/>
            <a:ext cx="394248" cy="1200329"/>
          </a:xfrm>
          <a:prstGeom prst="rect">
            <a:avLst/>
          </a:prstGeom>
        </p:spPr>
        <p:txBody>
          <a:bodyPr wrap="square">
            <a:spAutoFit/>
          </a:bodyPr>
          <a:lstStyle/>
          <a:p>
            <a:r>
              <a:rPr lang="en-US" altLang="zh-CN" sz="7200" dirty="0">
                <a:solidFill>
                  <a:schemeClr val="accent5">
                    <a:lumMod val="25000"/>
                  </a:schemeClr>
                </a:solidFill>
              </a:rPr>
              <a:t>·</a:t>
            </a:r>
            <a:endParaRPr lang="zh-CN" altLang="en-US" sz="3200" dirty="0">
              <a:solidFill>
                <a:schemeClr val="accent5">
                  <a:lumMod val="25000"/>
                </a:schemeClr>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68" y="1238235"/>
            <a:ext cx="9525067" cy="4302588"/>
          </a:xfrm>
          <a:prstGeom prst="rect">
            <a:avLst/>
          </a:prstGeom>
          <a:noFill/>
        </p:spPr>
        <p:txBody>
          <a:bodyPr wrap="square" rtlCol="0">
            <a:spAutoFit/>
          </a:bodyPr>
          <a:lstStyle/>
          <a:p>
            <a:pPr indent="609585">
              <a:lnSpc>
                <a:spcPct val="150000"/>
              </a:lnSpc>
            </a:pPr>
            <a:r>
              <a:rPr lang="zh-CN" altLang="zh-CN" sz="3733" dirty="0"/>
              <a:t>如今，以互联网为代表的信息技术与制造业加速融合，智能制造引领生产方式变革，数字经济、共享经济等新业态、新模式蓬勃兴起，全球制造业创新体系、生产方式和发展形态正在发生着深刻变化。</a:t>
            </a: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70</a:t>
            </a:fld>
            <a:endParaRPr lang="zh-CN" altLang="en-US"/>
          </a:p>
        </p:txBody>
      </p:sp>
    </p:spTree>
    <p:extLst>
      <p:ext uri="{BB962C8B-B14F-4D97-AF65-F5344CB8AC3E}">
        <p14:creationId xmlns="" xmlns:p14="http://schemas.microsoft.com/office/powerpoint/2010/main" val="425555435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3"/>
          <p:cNvSpPr>
            <a:spLocks noChangeArrowheads="1"/>
          </p:cNvSpPr>
          <p:nvPr/>
        </p:nvSpPr>
        <p:spPr bwMode="auto">
          <a:xfrm>
            <a:off x="2524099" y="562755"/>
            <a:ext cx="7143800" cy="1200329"/>
          </a:xfrm>
          <a:prstGeom prst="rect">
            <a:avLst/>
          </a:prstGeom>
          <a:noFill/>
          <a:ln w="9525">
            <a:noFill/>
            <a:miter lim="800000"/>
          </a:ln>
        </p:spPr>
        <p:txBody>
          <a:bodyPr wrap="square">
            <a:spAutoFit/>
          </a:bodyPr>
          <a:lstStyle/>
          <a:p>
            <a:pPr eaLnBrk="0" hangingPunct="0">
              <a:defRPr/>
            </a:pPr>
            <a:r>
              <a:rPr lang="zh-CN" altLang="en-US" sz="6400" b="1" dirty="0">
                <a:solidFill>
                  <a:srgbClr val="FFFF00"/>
                </a:solidFill>
                <a:ea typeface="宋体" panose="02010600030101010101" pitchFamily="2" charset="-122"/>
              </a:rPr>
              <a:t>      </a:t>
            </a:r>
            <a:r>
              <a:rPr lang="zh-CN" altLang="en-US" sz="7200" b="1" kern="0" dirty="0">
                <a:solidFill>
                  <a:srgbClr val="002D86"/>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rPr>
              <a:t>第 二 部 分</a:t>
            </a:r>
            <a:endParaRPr lang="en-US" altLang="zh-CN" sz="7200" b="1" kern="0" dirty="0">
              <a:solidFill>
                <a:srgbClr val="002D86"/>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endParaRPr>
          </a:p>
        </p:txBody>
      </p:sp>
      <p:pic>
        <p:nvPicPr>
          <p:cNvPr id="4" name="Picture 9" descr="WinFX_WPF__18d"/>
          <p:cNvPicPr>
            <a:picLocks noChangeAspect="1" noChangeArrowheads="1"/>
          </p:cNvPicPr>
          <p:nvPr/>
        </p:nvPicPr>
        <p:blipFill>
          <a:blip r:embed="rId2" cstate="print"/>
          <a:srcRect/>
          <a:stretch>
            <a:fillRect/>
          </a:stretch>
        </p:blipFill>
        <p:spPr bwMode="auto">
          <a:xfrm>
            <a:off x="10001278" y="5429264"/>
            <a:ext cx="1572684" cy="1428736"/>
          </a:xfrm>
          <a:prstGeom prst="rect">
            <a:avLst/>
          </a:prstGeom>
          <a:noFill/>
          <a:ln w="9525">
            <a:noFill/>
            <a:miter lim="800000"/>
            <a:headEnd/>
            <a:tailEnd/>
          </a:ln>
        </p:spPr>
      </p:pic>
      <p:pic>
        <p:nvPicPr>
          <p:cNvPr id="5" name="Picture 16" descr="WinFX_WPF__18d"/>
          <p:cNvPicPr>
            <a:picLocks noChangeAspect="1" noChangeArrowheads="1"/>
          </p:cNvPicPr>
          <p:nvPr/>
        </p:nvPicPr>
        <p:blipFill>
          <a:blip r:embed="rId3" cstate="print"/>
          <a:srcRect/>
          <a:stretch>
            <a:fillRect/>
          </a:stretch>
        </p:blipFill>
        <p:spPr bwMode="auto">
          <a:xfrm>
            <a:off x="9239272" y="5524515"/>
            <a:ext cx="607483" cy="512763"/>
          </a:xfrm>
          <a:prstGeom prst="rect">
            <a:avLst/>
          </a:prstGeom>
          <a:noFill/>
          <a:ln w="9525">
            <a:noFill/>
            <a:miter lim="800000"/>
            <a:headEnd/>
            <a:tailEnd/>
          </a:ln>
        </p:spPr>
      </p:pic>
      <p:sp>
        <p:nvSpPr>
          <p:cNvPr id="6" name="TextBox 1"/>
          <p:cNvSpPr txBox="1">
            <a:spLocks noChangeArrowheads="1"/>
          </p:cNvSpPr>
          <p:nvPr/>
        </p:nvSpPr>
        <p:spPr bwMode="auto">
          <a:xfrm>
            <a:off x="1411705" y="1867058"/>
            <a:ext cx="9368589" cy="2641492"/>
          </a:xfrm>
          <a:prstGeom prst="rect">
            <a:avLst/>
          </a:prstGeom>
          <a:noFill/>
          <a:ln w="9525">
            <a:noFill/>
            <a:miter lim="800000"/>
          </a:ln>
        </p:spPr>
        <p:txBody>
          <a:bodyPr wrap="square">
            <a:spAutoFit/>
          </a:bodyPr>
          <a:lstStyle/>
          <a:p>
            <a:pPr algn="ctr">
              <a:lnSpc>
                <a:spcPct val="150000"/>
              </a:lnSpc>
            </a:pPr>
            <a:r>
              <a:rPr lang="zh-CN" altLang="en-US"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智能制造提升供给能力    </a:t>
            </a:r>
            <a:br>
              <a:rPr lang="zh-CN" altLang="en-US"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品牌发展实现价值创造</a:t>
            </a:r>
            <a:endParaRPr lang="en-US" altLang="zh-CN" sz="5867" b="1" dirty="0">
              <a:solidFill>
                <a:srgbClr val="002D8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2" name="灯片编号占位符 1"/>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71</a:t>
            </a:fld>
            <a:endParaRPr lang="zh-CN" altLang="en-US"/>
          </a:p>
        </p:txBody>
      </p:sp>
    </p:spTree>
    <p:extLst>
      <p:ext uri="{BB962C8B-B14F-4D97-AF65-F5344CB8AC3E}">
        <p14:creationId xmlns="" xmlns:p14="http://schemas.microsoft.com/office/powerpoint/2010/main" val="2025854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63" presetClass="path" presetSubtype="0" accel="50000" decel="50000" fill="hold" nodeType="withEffect">
                                  <p:stCondLst>
                                    <p:cond delay="0"/>
                                  </p:stCondLst>
                                  <p:childTnLst>
                                    <p:animMotion origin="layout" path="M -0.14045 4.62428E-7 L 2.77778E-7 4.62428E-7 " pathEditMode="relative" rAng="0" ptsTypes="AA">
                                      <p:cBhvr>
                                        <p:cTn id="9" dur="1000" fill="hold"/>
                                        <p:tgtEl>
                                          <p:spTgt spid="4"/>
                                        </p:tgtEl>
                                        <p:attrNameLst>
                                          <p:attrName>ppt_x</p:attrName>
                                          <p:attrName>ppt_y</p:attrName>
                                        </p:attrNameLst>
                                      </p:cBhvr>
                                      <p:rCtr x="70"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63" presetClass="path" presetSubtype="0" accel="50000" decel="50000" fill="hold" nodeType="withEffect">
                                  <p:stCondLst>
                                    <p:cond delay="0"/>
                                  </p:stCondLst>
                                  <p:childTnLst>
                                    <p:animMotion origin="layout" path="M -0.14045 4.62428E-7 L 2.77778E-7 4.62428E-7 " pathEditMode="relative" rAng="0" ptsTypes="AA">
                                      <p:cBhvr>
                                        <p:cTn id="15" dur="1000" fill="hold"/>
                                        <p:tgtEl>
                                          <p:spTgt spid="5"/>
                                        </p:tgtEl>
                                        <p:attrNameLst>
                                          <p:attrName>ppt_x</p:attrName>
                                          <p:attrName>ppt_y</p:attrName>
                                        </p:attrNameLst>
                                      </p:cBhvr>
                                      <p:rCtr x="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C:\Documents and Settings\Administrator\桌面\标准鹰.png"/>
          <p:cNvPicPr>
            <a:picLocks noChangeAspect="1" noChangeArrowheads="1"/>
          </p:cNvPicPr>
          <p:nvPr/>
        </p:nvPicPr>
        <p:blipFill>
          <a:blip r:embed="rId2" cstate="print"/>
          <a:srcRect/>
          <a:stretch>
            <a:fillRect/>
          </a:stretch>
        </p:blipFill>
        <p:spPr bwMode="auto">
          <a:xfrm>
            <a:off x="11049035" y="195243"/>
            <a:ext cx="1016000" cy="566739"/>
          </a:xfrm>
          <a:prstGeom prst="rect">
            <a:avLst/>
          </a:prstGeom>
          <a:noFill/>
          <a:ln w="9525">
            <a:noFill/>
            <a:miter lim="800000"/>
            <a:headEnd/>
            <a:tailEnd/>
          </a:ln>
        </p:spPr>
      </p:pic>
      <p:sp>
        <p:nvSpPr>
          <p:cNvPr id="5" name="标题 3"/>
          <p:cNvSpPr txBox="1">
            <a:spLocks/>
          </p:cNvSpPr>
          <p:nvPr/>
        </p:nvSpPr>
        <p:spPr bwMode="auto">
          <a:xfrm>
            <a:off x="3657600" y="1219200"/>
            <a:ext cx="7112000" cy="4648200"/>
          </a:xfrm>
          <a:prstGeom prst="rect">
            <a:avLst/>
          </a:prstGeom>
          <a:noFill/>
          <a:ln w="9525">
            <a:noFill/>
            <a:miter lim="800000"/>
            <a:headEnd/>
            <a:tailEnd/>
          </a:ln>
        </p:spPr>
        <p:txBody>
          <a:bodyPr anchor="ctr"/>
          <a:lstStyle/>
          <a:p>
            <a:pPr>
              <a:defRPr/>
            </a:pPr>
            <a:r>
              <a:rPr lang="en-US" altLang="zh-CN" sz="5867" kern="0" dirty="0">
                <a:solidFill>
                  <a:srgbClr val="F82300"/>
                </a:solidFill>
                <a:latin typeface="+mj-lt"/>
                <a:ea typeface="+mj-ea"/>
                <a:cs typeface="+mj-cs"/>
              </a:rPr>
              <a:t/>
            </a:r>
            <a:br>
              <a:rPr lang="en-US" altLang="zh-CN" sz="5867" kern="0" dirty="0">
                <a:solidFill>
                  <a:srgbClr val="F82300"/>
                </a:solidFill>
                <a:latin typeface="+mj-lt"/>
                <a:ea typeface="+mj-ea"/>
                <a:cs typeface="+mj-cs"/>
              </a:rPr>
            </a:br>
            <a:endParaRPr lang="zh-CN" altLang="en-US" sz="7200" kern="0" dirty="0">
              <a:solidFill>
                <a:srgbClr val="C00000"/>
              </a:solidFill>
              <a:latin typeface="+mj-lt"/>
              <a:ea typeface="+mj-ea"/>
              <a:cs typeface="+mj-cs"/>
            </a:endParaRPr>
          </a:p>
        </p:txBody>
      </p:sp>
      <p:sp>
        <p:nvSpPr>
          <p:cNvPr id="9" name="Rectangle 3"/>
          <p:cNvSpPr txBox="1">
            <a:spLocks noChangeArrowheads="1"/>
          </p:cNvSpPr>
          <p:nvPr/>
        </p:nvSpPr>
        <p:spPr bwMode="auto">
          <a:xfrm>
            <a:off x="609621" y="681376"/>
            <a:ext cx="11379200" cy="5943600"/>
          </a:xfrm>
          <a:prstGeom prst="rect">
            <a:avLst/>
          </a:prstGeom>
          <a:noFill/>
          <a:ln w="9525">
            <a:noFill/>
            <a:miter lim="800000"/>
            <a:headEnd/>
            <a:tailEnd/>
          </a:ln>
        </p:spPr>
        <p:txBody>
          <a:bodyPr/>
          <a:lstStyle/>
          <a:p>
            <a:pPr marL="457189" indent="-457189">
              <a:spcBef>
                <a:spcPct val="20000"/>
              </a:spcBef>
              <a:buClr>
                <a:schemeClr val="bg2"/>
              </a:buClr>
              <a:buSzPct val="75000"/>
              <a:defRPr/>
            </a:pPr>
            <a:r>
              <a:rPr lang="en-US" altLang="zh-CN" sz="6400" kern="0" dirty="0"/>
              <a:t> </a:t>
            </a:r>
          </a:p>
        </p:txBody>
      </p:sp>
      <p:sp>
        <p:nvSpPr>
          <p:cNvPr id="20486" name="TextBox 6"/>
          <p:cNvSpPr txBox="1">
            <a:spLocks noChangeArrowheads="1"/>
          </p:cNvSpPr>
          <p:nvPr/>
        </p:nvSpPr>
        <p:spPr bwMode="auto">
          <a:xfrm>
            <a:off x="1809721" y="1428737"/>
            <a:ext cx="2084916" cy="666786"/>
          </a:xfrm>
          <a:prstGeom prst="rect">
            <a:avLst/>
          </a:prstGeom>
          <a:noFill/>
          <a:ln w="9525">
            <a:noFill/>
            <a:miter lim="800000"/>
            <a:headEnd/>
            <a:tailEnd/>
          </a:ln>
        </p:spPr>
        <p:txBody>
          <a:bodyPr>
            <a:spAutoFit/>
          </a:bodyPr>
          <a:lstStyle/>
          <a:p>
            <a:r>
              <a:rPr lang="zh-CN" altLang="en-US" sz="3733" b="1" dirty="0">
                <a:latin typeface="微软雅黑" pitchFamily="34" charset="-122"/>
                <a:ea typeface="微软雅黑" pitchFamily="34" charset="-122"/>
              </a:rPr>
              <a:t>①</a:t>
            </a:r>
            <a:r>
              <a:rPr lang="zh-CN" altLang="en-US" sz="3733" dirty="0"/>
              <a:t>  </a:t>
            </a:r>
            <a:r>
              <a:rPr lang="zh-CN" altLang="en-US" sz="3733" b="1" dirty="0">
                <a:latin typeface="微软雅黑" pitchFamily="34" charset="-122"/>
                <a:ea typeface="微软雅黑" pitchFamily="34" charset="-122"/>
              </a:rPr>
              <a:t>转移</a:t>
            </a:r>
          </a:p>
        </p:txBody>
      </p:sp>
      <p:sp>
        <p:nvSpPr>
          <p:cNvPr id="20487" name="TextBox 8"/>
          <p:cNvSpPr txBox="1">
            <a:spLocks noChangeArrowheads="1"/>
          </p:cNvSpPr>
          <p:nvPr/>
        </p:nvSpPr>
        <p:spPr bwMode="auto">
          <a:xfrm>
            <a:off x="6000751" y="952484"/>
            <a:ext cx="6191251" cy="461665"/>
          </a:xfrm>
          <a:prstGeom prst="rect">
            <a:avLst/>
          </a:prstGeom>
          <a:noFill/>
          <a:ln w="9525">
            <a:noFill/>
            <a:miter lim="800000"/>
            <a:headEnd/>
            <a:tailEnd/>
          </a:ln>
        </p:spPr>
        <p:txBody>
          <a:bodyPr wrap="square">
            <a:spAutoFit/>
          </a:bodyPr>
          <a:lstStyle/>
          <a:p>
            <a:r>
              <a:rPr lang="zh-CN" altLang="en-US" sz="2400" b="1" dirty="0">
                <a:latin typeface="微软雅黑" pitchFamily="34" charset="-122"/>
                <a:ea typeface="微软雅黑" pitchFamily="34" charset="-122"/>
              </a:rPr>
              <a:t>要素成本低的地区</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国家</a:t>
            </a:r>
          </a:p>
        </p:txBody>
      </p:sp>
      <p:sp>
        <p:nvSpPr>
          <p:cNvPr id="20488" name="TextBox 10"/>
          <p:cNvSpPr txBox="1">
            <a:spLocks noChangeArrowheads="1"/>
          </p:cNvSpPr>
          <p:nvPr/>
        </p:nvSpPr>
        <p:spPr bwMode="auto">
          <a:xfrm>
            <a:off x="6000751" y="1428737"/>
            <a:ext cx="6191251" cy="461665"/>
          </a:xfrm>
          <a:prstGeom prst="rect">
            <a:avLst/>
          </a:prstGeom>
          <a:noFill/>
          <a:ln w="9525">
            <a:noFill/>
            <a:miter lim="800000"/>
            <a:headEnd/>
            <a:tailEnd/>
          </a:ln>
        </p:spPr>
        <p:txBody>
          <a:bodyPr wrap="square">
            <a:spAutoFit/>
          </a:bodyPr>
          <a:lstStyle/>
          <a:p>
            <a:r>
              <a:rPr lang="zh-CN" altLang="en-US" sz="2400" b="1" dirty="0">
                <a:latin typeface="微软雅黑" pitchFamily="34" charset="-122"/>
                <a:ea typeface="微软雅黑" pitchFamily="34" charset="-122"/>
              </a:rPr>
              <a:t>接近市场的地区</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国家</a:t>
            </a:r>
          </a:p>
        </p:txBody>
      </p:sp>
      <p:sp>
        <p:nvSpPr>
          <p:cNvPr id="20489" name="TextBox 11"/>
          <p:cNvSpPr txBox="1">
            <a:spLocks noChangeArrowheads="1"/>
          </p:cNvSpPr>
          <p:nvPr/>
        </p:nvSpPr>
        <p:spPr bwMode="auto">
          <a:xfrm>
            <a:off x="1883823" y="4667259"/>
            <a:ext cx="2592916" cy="666786"/>
          </a:xfrm>
          <a:prstGeom prst="rect">
            <a:avLst/>
          </a:prstGeom>
          <a:noFill/>
          <a:ln w="9525">
            <a:noFill/>
            <a:miter lim="800000"/>
            <a:headEnd/>
            <a:tailEnd/>
          </a:ln>
        </p:spPr>
        <p:txBody>
          <a:bodyPr>
            <a:spAutoFit/>
          </a:bodyPr>
          <a:lstStyle/>
          <a:p>
            <a:r>
              <a:rPr lang="zh-CN" altLang="en-US" sz="3733" b="1" dirty="0">
                <a:latin typeface="微软雅黑" pitchFamily="34" charset="-122"/>
                <a:ea typeface="微软雅黑" pitchFamily="34" charset="-122"/>
              </a:rPr>
              <a:t>转型</a:t>
            </a:r>
          </a:p>
        </p:txBody>
      </p:sp>
      <p:cxnSp>
        <p:nvCxnSpPr>
          <p:cNvPr id="11" name="直接箭头连接符 10"/>
          <p:cNvCxnSpPr/>
          <p:nvPr/>
        </p:nvCxnSpPr>
        <p:spPr>
          <a:xfrm rot="16200000" flipV="1">
            <a:off x="2167716" y="4880767"/>
            <a:ext cx="2713037" cy="5"/>
          </a:xfrm>
          <a:prstGeom prst="straightConnector1">
            <a:avLst/>
          </a:prstGeom>
          <a:ln w="28575">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524232" y="6191270"/>
            <a:ext cx="7239051" cy="2117"/>
          </a:xfrm>
          <a:prstGeom prst="straightConnector1">
            <a:avLst/>
          </a:prstGeom>
          <a:ln w="28575">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4571989" y="3810003"/>
            <a:ext cx="4572032" cy="1809763"/>
          </a:xfrm>
          <a:custGeom>
            <a:avLst/>
            <a:gdLst>
              <a:gd name="connsiteX0" fmla="*/ 0 w 3760838"/>
              <a:gd name="connsiteY0" fmla="*/ 117987 h 2423652"/>
              <a:gd name="connsiteX1" fmla="*/ 2035277 w 3760838"/>
              <a:gd name="connsiteY1" fmla="*/ 2403987 h 2423652"/>
              <a:gd name="connsiteX2" fmla="*/ 3760838 w 3760838"/>
              <a:gd name="connsiteY2" fmla="*/ 0 h 2423652"/>
            </a:gdLst>
            <a:ahLst/>
            <a:cxnLst>
              <a:cxn ang="0">
                <a:pos x="connsiteX0" y="connsiteY0"/>
              </a:cxn>
              <a:cxn ang="0">
                <a:pos x="connsiteX1" y="connsiteY1"/>
              </a:cxn>
              <a:cxn ang="0">
                <a:pos x="connsiteX2" y="connsiteY2"/>
              </a:cxn>
            </a:cxnLst>
            <a:rect l="l" t="t" r="r" b="b"/>
            <a:pathLst>
              <a:path w="3760838" h="2423652">
                <a:moveTo>
                  <a:pt x="0" y="117987"/>
                </a:moveTo>
                <a:cubicBezTo>
                  <a:pt x="704235" y="1270819"/>
                  <a:pt x="1408471" y="2423652"/>
                  <a:pt x="2035277" y="2403987"/>
                </a:cubicBezTo>
                <a:cubicBezTo>
                  <a:pt x="2662083" y="2384322"/>
                  <a:pt x="3211460" y="1192161"/>
                  <a:pt x="3760838" y="0"/>
                </a:cubicBezTo>
              </a:path>
            </a:pathLst>
          </a:custGeom>
          <a:ln w="28575">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a:p>
        </p:txBody>
      </p:sp>
      <p:sp>
        <p:nvSpPr>
          <p:cNvPr id="14" name="TextBox 13"/>
          <p:cNvSpPr txBox="1"/>
          <p:nvPr/>
        </p:nvSpPr>
        <p:spPr>
          <a:xfrm>
            <a:off x="4000486" y="3429000"/>
            <a:ext cx="1536700" cy="502766"/>
          </a:xfrm>
          <a:prstGeom prst="rect">
            <a:avLst/>
          </a:prstGeom>
          <a:noFill/>
        </p:spPr>
        <p:txBody>
          <a:bodyPr>
            <a:spAutoFit/>
          </a:bodyPr>
          <a:lstStyle/>
          <a:p>
            <a:pPr>
              <a:defRPr/>
            </a:pPr>
            <a:r>
              <a:rPr lang="zh-CN" altLang="en-US" sz="2667" b="1" dirty="0">
                <a:solidFill>
                  <a:schemeClr val="accent6">
                    <a:lumMod val="75000"/>
                  </a:schemeClr>
                </a:solidFill>
                <a:latin typeface="微软雅黑" pitchFamily="34" charset="-122"/>
                <a:ea typeface="微软雅黑" pitchFamily="34" charset="-122"/>
              </a:rPr>
              <a:t>研发</a:t>
            </a:r>
          </a:p>
        </p:txBody>
      </p:sp>
      <p:sp>
        <p:nvSpPr>
          <p:cNvPr id="15" name="TextBox 14"/>
          <p:cNvSpPr txBox="1"/>
          <p:nvPr/>
        </p:nvSpPr>
        <p:spPr>
          <a:xfrm>
            <a:off x="6572254" y="5619766"/>
            <a:ext cx="1039295" cy="502766"/>
          </a:xfrm>
          <a:prstGeom prst="rect">
            <a:avLst/>
          </a:prstGeom>
          <a:noFill/>
        </p:spPr>
        <p:txBody>
          <a:bodyPr wrap="square">
            <a:spAutoFit/>
          </a:bodyPr>
          <a:lstStyle/>
          <a:p>
            <a:pPr>
              <a:defRPr/>
            </a:pPr>
            <a:r>
              <a:rPr lang="zh-CN" altLang="en-US" sz="2667" b="1" dirty="0">
                <a:solidFill>
                  <a:schemeClr val="accent6">
                    <a:lumMod val="75000"/>
                  </a:schemeClr>
                </a:solidFill>
                <a:latin typeface="微软雅黑" pitchFamily="34" charset="-122"/>
                <a:ea typeface="微软雅黑" pitchFamily="34" charset="-122"/>
              </a:rPr>
              <a:t>加工</a:t>
            </a:r>
          </a:p>
        </p:txBody>
      </p:sp>
      <p:sp>
        <p:nvSpPr>
          <p:cNvPr id="16" name="TextBox 15"/>
          <p:cNvSpPr txBox="1"/>
          <p:nvPr/>
        </p:nvSpPr>
        <p:spPr>
          <a:xfrm>
            <a:off x="9048771" y="3429001"/>
            <a:ext cx="1904992" cy="502766"/>
          </a:xfrm>
          <a:prstGeom prst="rect">
            <a:avLst/>
          </a:prstGeom>
          <a:noFill/>
        </p:spPr>
        <p:txBody>
          <a:bodyPr wrap="square">
            <a:spAutoFit/>
          </a:bodyPr>
          <a:lstStyle/>
          <a:p>
            <a:pPr>
              <a:defRPr/>
            </a:pPr>
            <a:r>
              <a:rPr lang="zh-CN" altLang="en-US" sz="2667" b="1" dirty="0">
                <a:solidFill>
                  <a:schemeClr val="accent6">
                    <a:lumMod val="75000"/>
                  </a:schemeClr>
                </a:solidFill>
                <a:latin typeface="微软雅黑" pitchFamily="34" charset="-122"/>
                <a:ea typeface="微软雅黑" pitchFamily="34" charset="-122"/>
              </a:rPr>
              <a:t>服务渠道</a:t>
            </a:r>
          </a:p>
        </p:txBody>
      </p:sp>
      <p:cxnSp>
        <p:nvCxnSpPr>
          <p:cNvPr id="17" name="直接箭头连接符 16"/>
          <p:cNvCxnSpPr/>
          <p:nvPr/>
        </p:nvCxnSpPr>
        <p:spPr>
          <a:xfrm>
            <a:off x="4667250" y="1142985"/>
            <a:ext cx="952500" cy="1588"/>
          </a:xfrm>
          <a:prstGeom prst="straightConnector1">
            <a:avLst/>
          </a:prstGeom>
          <a:ln w="762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7241" y="1619237"/>
            <a:ext cx="952500" cy="1587"/>
          </a:xfrm>
          <a:prstGeom prst="straightConnector1">
            <a:avLst/>
          </a:prstGeom>
          <a:ln w="762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标题 1"/>
          <p:cNvSpPr txBox="1">
            <a:spLocks/>
          </p:cNvSpPr>
          <p:nvPr/>
        </p:nvSpPr>
        <p:spPr bwMode="auto">
          <a:xfrm>
            <a:off x="609621" y="105551"/>
            <a:ext cx="9077131" cy="771525"/>
          </a:xfrm>
          <a:prstGeom prst="rect">
            <a:avLst/>
          </a:prstGeom>
          <a:noFill/>
          <a:ln w="9525">
            <a:noFill/>
            <a:miter lim="800000"/>
            <a:headEnd/>
            <a:tailEnd/>
          </a:ln>
        </p:spPr>
        <p:txBody>
          <a:bodyPr anchor="ctr"/>
          <a:lstStyle/>
          <a:p>
            <a:pPr>
              <a:defRPr/>
            </a:pPr>
            <a:r>
              <a:rPr lang="zh-CN" altLang="en-US" sz="4800" b="1" kern="0" dirty="0">
                <a:latin typeface="+mj-lt"/>
                <a:ea typeface="+mj-ea"/>
                <a:cs typeface="+mj-cs"/>
              </a:rPr>
              <a:t>一</a:t>
            </a:r>
            <a:r>
              <a:rPr lang="zh-CN" altLang="en-US" sz="4800" b="1" kern="0" dirty="0" smtClean="0">
                <a:latin typeface="+mj-lt"/>
                <a:ea typeface="+mj-ea"/>
                <a:cs typeface="+mj-cs"/>
              </a:rPr>
              <a:t>、转移发展促进转型升级</a:t>
            </a:r>
            <a:endParaRPr lang="zh-CN" altLang="en-US" sz="4800" b="1" kern="0" dirty="0">
              <a:latin typeface="+mj-lt"/>
              <a:ea typeface="+mj-ea"/>
              <a:cs typeface="+mj-cs"/>
            </a:endParaRPr>
          </a:p>
        </p:txBody>
      </p:sp>
      <p:sp>
        <p:nvSpPr>
          <p:cNvPr id="20499" name="矩形 14"/>
          <p:cNvSpPr>
            <a:spLocks noChangeArrowheads="1"/>
          </p:cNvSpPr>
          <p:nvPr/>
        </p:nvSpPr>
        <p:spPr bwMode="auto">
          <a:xfrm>
            <a:off x="1714491" y="2881316"/>
            <a:ext cx="10858500" cy="625877"/>
          </a:xfrm>
          <a:prstGeom prst="rect">
            <a:avLst/>
          </a:prstGeom>
          <a:noFill/>
          <a:ln w="9525">
            <a:noFill/>
            <a:miter lim="800000"/>
            <a:headEnd/>
            <a:tailEnd/>
          </a:ln>
        </p:spPr>
        <p:txBody>
          <a:bodyPr>
            <a:spAutoFit/>
          </a:bodyPr>
          <a:lstStyle/>
          <a:p>
            <a:r>
              <a:rPr lang="zh-CN" altLang="en-US" sz="3467" b="1" dirty="0">
                <a:latin typeface="微软雅黑" pitchFamily="34" charset="-122"/>
                <a:ea typeface="微软雅黑" pitchFamily="34" charset="-122"/>
              </a:rPr>
              <a:t> ②  </a:t>
            </a:r>
            <a:r>
              <a:rPr lang="en-US" altLang="zh-CN" sz="3467" b="1" dirty="0">
                <a:latin typeface="微软雅黑" pitchFamily="34" charset="-122"/>
                <a:ea typeface="微软雅黑" pitchFamily="34" charset="-122"/>
              </a:rPr>
              <a:t>OEM     ODM     </a:t>
            </a:r>
            <a:r>
              <a:rPr lang="zh-CN" altLang="en-US" sz="3467" b="1" dirty="0">
                <a:latin typeface="微软雅黑" pitchFamily="34" charset="-122"/>
                <a:ea typeface="微软雅黑" pitchFamily="34" charset="-122"/>
              </a:rPr>
              <a:t>技术中心</a:t>
            </a:r>
            <a:r>
              <a:rPr lang="en-US" altLang="zh-CN" sz="3467" b="1" dirty="0">
                <a:latin typeface="微软雅黑" pitchFamily="34" charset="-122"/>
                <a:ea typeface="微软雅黑" pitchFamily="34" charset="-122"/>
              </a:rPr>
              <a:t>/</a:t>
            </a:r>
            <a:r>
              <a:rPr lang="zh-CN" altLang="en-US" sz="3467" b="1" dirty="0">
                <a:latin typeface="微软雅黑" pitchFamily="34" charset="-122"/>
                <a:ea typeface="微软雅黑" pitchFamily="34" charset="-122"/>
              </a:rPr>
              <a:t>研发中心</a:t>
            </a:r>
            <a:r>
              <a:rPr lang="en-US" altLang="zh-CN" sz="3467" b="1" dirty="0">
                <a:latin typeface="微软雅黑" pitchFamily="34" charset="-122"/>
                <a:ea typeface="微软雅黑" pitchFamily="34" charset="-122"/>
              </a:rPr>
              <a:t>/</a:t>
            </a:r>
            <a:r>
              <a:rPr lang="zh-CN" altLang="en-US" sz="3467" b="1" dirty="0">
                <a:latin typeface="微软雅黑" pitchFamily="34" charset="-122"/>
                <a:ea typeface="微软雅黑" pitchFamily="34" charset="-122"/>
              </a:rPr>
              <a:t>检测中心</a:t>
            </a:r>
          </a:p>
        </p:txBody>
      </p:sp>
      <p:cxnSp>
        <p:nvCxnSpPr>
          <p:cNvPr id="21" name="直接箭头连接符 20"/>
          <p:cNvCxnSpPr/>
          <p:nvPr/>
        </p:nvCxnSpPr>
        <p:spPr>
          <a:xfrm>
            <a:off x="3809984" y="3236382"/>
            <a:ext cx="520717"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619747" y="3236911"/>
            <a:ext cx="47625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10"/>
          <p:cNvSpPr txBox="1">
            <a:spLocks noChangeArrowheads="1"/>
          </p:cNvSpPr>
          <p:nvPr/>
        </p:nvSpPr>
        <p:spPr bwMode="auto">
          <a:xfrm>
            <a:off x="6000751" y="1904990"/>
            <a:ext cx="5810291" cy="461665"/>
          </a:xfrm>
          <a:prstGeom prst="rect">
            <a:avLst/>
          </a:prstGeom>
          <a:noFill/>
          <a:ln w="9525">
            <a:noFill/>
            <a:miter lim="800000"/>
            <a:headEnd/>
            <a:tailEnd/>
          </a:ln>
        </p:spPr>
        <p:txBody>
          <a:bodyPr wrap="square">
            <a:spAutoFit/>
          </a:bodyPr>
          <a:lstStyle/>
          <a:p>
            <a:r>
              <a:rPr lang="zh-CN" altLang="en-US" sz="2400" b="1" dirty="0">
                <a:latin typeface="微软雅黑" pitchFamily="34" charset="-122"/>
                <a:ea typeface="微软雅黑" pitchFamily="34" charset="-122"/>
              </a:rPr>
              <a:t>具有综合政策资源的地区</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国家</a:t>
            </a:r>
          </a:p>
        </p:txBody>
      </p:sp>
      <p:cxnSp>
        <p:nvCxnSpPr>
          <p:cNvPr id="25" name="直接箭头连接符 24"/>
          <p:cNvCxnSpPr/>
          <p:nvPr/>
        </p:nvCxnSpPr>
        <p:spPr>
          <a:xfrm>
            <a:off x="4667241" y="2095491"/>
            <a:ext cx="952500" cy="1587"/>
          </a:xfrm>
          <a:prstGeom prst="straightConnector1">
            <a:avLst/>
          </a:prstGeom>
          <a:ln w="762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667241" y="2570157"/>
            <a:ext cx="952500" cy="1587"/>
          </a:xfrm>
          <a:prstGeom prst="straightConnector1">
            <a:avLst/>
          </a:prstGeom>
          <a:ln w="762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10"/>
          <p:cNvSpPr txBox="1">
            <a:spLocks noChangeArrowheads="1"/>
          </p:cNvSpPr>
          <p:nvPr/>
        </p:nvSpPr>
        <p:spPr bwMode="auto">
          <a:xfrm>
            <a:off x="6000751" y="2365054"/>
            <a:ext cx="6000792" cy="461665"/>
          </a:xfrm>
          <a:prstGeom prst="rect">
            <a:avLst/>
          </a:prstGeom>
          <a:noFill/>
          <a:ln w="9525">
            <a:noFill/>
            <a:miter lim="800000"/>
            <a:headEnd/>
            <a:tailEnd/>
          </a:ln>
        </p:spPr>
        <p:txBody>
          <a:bodyPr wrap="square">
            <a:spAutoFit/>
          </a:bodyPr>
          <a:lstStyle/>
          <a:p>
            <a:r>
              <a:rPr lang="zh-CN" altLang="en-US" sz="2400" b="1" dirty="0">
                <a:latin typeface="微软雅黑" pitchFamily="34" charset="-122"/>
                <a:ea typeface="微软雅黑" pitchFamily="34" charset="-122"/>
              </a:rPr>
              <a:t>具有可充分利用的自然资源的地区</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国家</a:t>
            </a:r>
          </a:p>
        </p:txBody>
      </p:sp>
      <p:sp>
        <p:nvSpPr>
          <p:cNvPr id="27" name="灯片编号占位符 3">
            <a:extLst>
              <a:ext uri="{FF2B5EF4-FFF2-40B4-BE49-F238E27FC236}">
                <a16:creationId xmlns="" xmlns:a16="http://schemas.microsoft.com/office/drawing/2014/main" id="{830A9A9D-6DF1-4748-8713-091EA81F9E07}"/>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72</a:t>
            </a:fld>
            <a:endParaRPr lang="zh-CN" altLang="en-US" dirty="0"/>
          </a:p>
        </p:txBody>
      </p:sp>
    </p:spTree>
    <p:extLst>
      <p:ext uri="{BB962C8B-B14F-4D97-AF65-F5344CB8AC3E}">
        <p14:creationId xmlns="" xmlns:p14="http://schemas.microsoft.com/office/powerpoint/2010/main" val="2264463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5"/>
          <p:cNvSpPr txBox="1">
            <a:spLocks/>
          </p:cNvSpPr>
          <p:nvPr/>
        </p:nvSpPr>
        <p:spPr bwMode="auto">
          <a:xfrm>
            <a:off x="3024188" y="714375"/>
            <a:ext cx="6526212" cy="5429250"/>
          </a:xfrm>
          <a:prstGeom prst="rect">
            <a:avLst/>
          </a:prstGeom>
          <a:noFill/>
          <a:ln w="9525">
            <a:noFill/>
            <a:miter lim="800000"/>
            <a:headEnd/>
            <a:tailEnd/>
          </a:ln>
        </p:spPr>
        <p:txBody>
          <a:bodyPr/>
          <a:lstStyle/>
          <a:p>
            <a:pPr marL="342900" indent="-342900">
              <a:spcBef>
                <a:spcPct val="20000"/>
              </a:spcBef>
              <a:buClr>
                <a:schemeClr val="bg2"/>
              </a:buClr>
              <a:buSzPct val="75000"/>
              <a:defRPr/>
            </a:pPr>
            <a:r>
              <a:rPr lang="zh-CN" altLang="en-US" sz="3600" b="1" dirty="0">
                <a:effectLst>
                  <a:outerShdw blurRad="38100" dist="38100" dir="2700000" algn="tl">
                    <a:srgbClr val="000000">
                      <a:alpha val="43137"/>
                    </a:srgbClr>
                  </a:outerShdw>
                </a:effectLst>
                <a:latin typeface="黑体" pitchFamily="2" charset="-122"/>
                <a:ea typeface="黑体" pitchFamily="2" charset="-122"/>
              </a:rPr>
              <a:t>           </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zh-CN" sz="2400" b="1" dirty="0">
                <a:effectLst>
                  <a:outerShdw blurRad="38100" dist="38100" dir="2700000" algn="tl">
                    <a:srgbClr val="000000">
                      <a:alpha val="43137"/>
                    </a:srgbClr>
                  </a:outerShdw>
                </a:effectLst>
                <a:latin typeface="黑体" pitchFamily="2" charset="-122"/>
                <a:ea typeface="黑体" pitchFamily="2" charset="-122"/>
              </a:rPr>
              <a:t>◆</a:t>
            </a:r>
            <a:r>
              <a:rPr lang="en-US" altLang="zh-CN" sz="2400" b="1" dirty="0">
                <a:effectLst>
                  <a:outerShdw blurRad="38100" dist="38100" dir="2700000" algn="tl">
                    <a:srgbClr val="000000">
                      <a:alpha val="43137"/>
                    </a:srgbClr>
                  </a:outerShdw>
                </a:effectLst>
                <a:latin typeface="黑体" pitchFamily="2" charset="-122"/>
                <a:ea typeface="黑体" pitchFamily="2" charset="-122"/>
              </a:rPr>
              <a:t> </a:t>
            </a:r>
            <a:r>
              <a:rPr lang="zh-CN" altLang="zh-CN" sz="2400" b="1" dirty="0">
                <a:effectLst>
                  <a:outerShdw blurRad="38100" dist="38100" dir="2700000" algn="tl">
                    <a:srgbClr val="000000">
                      <a:alpha val="43137"/>
                    </a:srgbClr>
                  </a:outerShdw>
                </a:effectLst>
                <a:latin typeface="黑体" pitchFamily="2" charset="-122"/>
                <a:ea typeface="黑体" pitchFamily="2" charset="-122"/>
              </a:rPr>
              <a:t> </a:t>
            </a:r>
            <a:r>
              <a:rPr lang="en-US" altLang="zh-CN" sz="2800" b="1" dirty="0">
                <a:effectLst>
                  <a:outerShdw blurRad="38100" dist="38100" dir="2700000" algn="tl">
                    <a:srgbClr val="000000">
                      <a:alpha val="43137"/>
                    </a:srgbClr>
                  </a:outerShdw>
                </a:effectLst>
                <a:latin typeface="黑体" pitchFamily="2" charset="-122"/>
                <a:ea typeface="黑体" pitchFamily="2" charset="-122"/>
              </a:rPr>
              <a:t>1999</a:t>
            </a:r>
            <a:r>
              <a:rPr lang="zh-CN" altLang="en-US" sz="2800" b="1" dirty="0">
                <a:effectLst>
                  <a:outerShdw blurRad="38100" dist="38100" dir="2700000" algn="tl">
                    <a:srgbClr val="000000">
                      <a:alpha val="43137"/>
                    </a:srgbClr>
                  </a:outerShdw>
                </a:effectLst>
                <a:latin typeface="黑体" pitchFamily="2" charset="-122"/>
                <a:ea typeface="黑体" pitchFamily="2" charset="-122"/>
              </a:rPr>
              <a:t>年        </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dirty="0">
                <a:effectLst>
                  <a:outerShdw blurRad="38100" dist="38100" dir="2700000" algn="tl">
                    <a:srgbClr val="000000">
                      <a:alpha val="43137"/>
                    </a:srgbClr>
                  </a:outerShdw>
                </a:effectLst>
                <a:latin typeface="黑体" pitchFamily="2" charset="-122"/>
                <a:ea typeface="黑体" pitchFamily="2" charset="-122"/>
              </a:rPr>
              <a:t>     收购柬埔寨工厂</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zh-CN" sz="2800" b="1" dirty="0">
                <a:effectLst>
                  <a:outerShdw blurRad="38100" dist="38100" dir="2700000" algn="tl">
                    <a:srgbClr val="000000">
                      <a:alpha val="43137"/>
                    </a:srgbClr>
                  </a:outerShdw>
                </a:effectLst>
                <a:latin typeface="黑体" pitchFamily="2" charset="-122"/>
                <a:ea typeface="黑体" pitchFamily="2" charset="-122"/>
              </a:rPr>
              <a:t>◆</a:t>
            </a:r>
            <a:r>
              <a:rPr lang="en-US" altLang="zh-CN" sz="2800" b="1" dirty="0">
                <a:effectLst>
                  <a:outerShdw blurRad="38100" dist="38100" dir="2700000" algn="tl">
                    <a:srgbClr val="000000">
                      <a:alpha val="43137"/>
                    </a:srgbClr>
                  </a:outerShdw>
                </a:effectLst>
                <a:latin typeface="黑体" pitchFamily="2" charset="-122"/>
                <a:ea typeface="黑体" pitchFamily="2" charset="-122"/>
              </a:rPr>
              <a:t>  2001</a:t>
            </a:r>
            <a:r>
              <a:rPr lang="zh-CN" altLang="en-US" sz="2800" b="1" dirty="0">
                <a:effectLst>
                  <a:outerShdw blurRad="38100" dist="38100" dir="2700000" algn="tl">
                    <a:srgbClr val="000000">
                      <a:alpha val="43137"/>
                    </a:srgbClr>
                  </a:outerShdw>
                </a:effectLst>
                <a:latin typeface="黑体" pitchFamily="2" charset="-122"/>
                <a:ea typeface="黑体" pitchFamily="2" charset="-122"/>
              </a:rPr>
              <a:t>年  </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rPr>
              <a:t>     </a:t>
            </a:r>
            <a:r>
              <a:rPr lang="zh-CN" altLang="en-US" sz="2800" b="1" dirty="0">
                <a:effectLst>
                  <a:outerShdw blurRad="38100" dist="38100" dir="2700000" algn="tl">
                    <a:srgbClr val="000000">
                      <a:alpha val="43137"/>
                    </a:srgbClr>
                  </a:outerShdw>
                </a:effectLst>
                <a:latin typeface="黑体" pitchFamily="2" charset="-122"/>
                <a:ea typeface="黑体" pitchFamily="2" charset="-122"/>
              </a:rPr>
              <a:t>成立英国、美国公司</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zh-CN" sz="2800" b="1" dirty="0">
                <a:effectLst>
                  <a:outerShdw blurRad="38100" dist="38100" dir="2700000" algn="tl">
                    <a:srgbClr val="000000">
                      <a:alpha val="43137"/>
                    </a:srgbClr>
                  </a:outerShdw>
                </a:effectLst>
                <a:latin typeface="黑体" pitchFamily="2" charset="-122"/>
                <a:ea typeface="黑体" pitchFamily="2" charset="-122"/>
              </a:rPr>
              <a:t>◆</a:t>
            </a:r>
            <a:r>
              <a:rPr lang="en-US" altLang="zh-CN" sz="2800" b="1" dirty="0">
                <a:effectLst>
                  <a:outerShdw blurRad="38100" dist="38100" dir="2700000" algn="tl">
                    <a:srgbClr val="000000">
                      <a:alpha val="43137"/>
                    </a:srgbClr>
                  </a:outerShdw>
                </a:effectLst>
                <a:latin typeface="黑体" pitchFamily="2" charset="-122"/>
                <a:ea typeface="黑体" pitchFamily="2" charset="-122"/>
              </a:rPr>
              <a:t>  2002</a:t>
            </a:r>
            <a:r>
              <a:rPr lang="zh-CN" altLang="en-US" sz="2800" b="1" dirty="0">
                <a:effectLst>
                  <a:outerShdw blurRad="38100" dist="38100" dir="2700000" algn="tl">
                    <a:srgbClr val="000000">
                      <a:alpha val="43137"/>
                    </a:srgbClr>
                  </a:outerShdw>
                </a:effectLst>
                <a:latin typeface="黑体" pitchFamily="2" charset="-122"/>
                <a:ea typeface="黑体" pitchFamily="2" charset="-122"/>
              </a:rPr>
              <a:t>年  </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dirty="0">
                <a:effectLst>
                  <a:outerShdw blurRad="38100" dist="38100" dir="2700000" algn="tl">
                    <a:srgbClr val="000000">
                      <a:alpha val="43137"/>
                    </a:srgbClr>
                  </a:outerShdw>
                </a:effectLst>
                <a:latin typeface="黑体" pitchFamily="2" charset="-122"/>
                <a:ea typeface="黑体" pitchFamily="2" charset="-122"/>
              </a:rPr>
              <a:t>     成立越南水洗厂</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zh-CN" sz="2800" b="1" dirty="0">
                <a:effectLst>
                  <a:outerShdw blurRad="38100" dist="38100" dir="2700000" algn="tl">
                    <a:srgbClr val="000000">
                      <a:alpha val="43137"/>
                    </a:srgbClr>
                  </a:outerShdw>
                </a:effectLst>
                <a:latin typeface="黑体" pitchFamily="2" charset="-122"/>
                <a:ea typeface="黑体" pitchFamily="2" charset="-122"/>
              </a:rPr>
              <a:t>◆</a:t>
            </a:r>
            <a:r>
              <a:rPr lang="en-US" altLang="zh-CN" sz="2800" b="1" dirty="0">
                <a:effectLst>
                  <a:outerShdw blurRad="38100" dist="38100" dir="2700000" algn="tl">
                    <a:srgbClr val="000000">
                      <a:alpha val="43137"/>
                    </a:srgbClr>
                  </a:outerShdw>
                </a:effectLst>
                <a:latin typeface="黑体" pitchFamily="2" charset="-122"/>
                <a:ea typeface="黑体" pitchFamily="2" charset="-122"/>
              </a:rPr>
              <a:t>  2003</a:t>
            </a:r>
            <a:r>
              <a:rPr lang="zh-CN" altLang="en-US" sz="2800" b="1" dirty="0">
                <a:effectLst>
                  <a:outerShdw blurRad="38100" dist="38100" dir="2700000" algn="tl">
                    <a:srgbClr val="000000">
                      <a:alpha val="43137"/>
                    </a:srgbClr>
                  </a:outerShdw>
                </a:effectLst>
                <a:latin typeface="黑体" pitchFamily="2" charset="-122"/>
                <a:ea typeface="黑体" pitchFamily="2" charset="-122"/>
              </a:rPr>
              <a:t>年  </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dirty="0">
                <a:effectLst>
                  <a:outerShdw blurRad="38100" dist="38100" dir="2700000" algn="tl">
                    <a:srgbClr val="000000">
                      <a:alpha val="43137"/>
                    </a:srgbClr>
                  </a:outerShdw>
                </a:effectLst>
                <a:latin typeface="黑体" pitchFamily="2" charset="-122"/>
                <a:ea typeface="黑体" pitchFamily="2" charset="-122"/>
              </a:rPr>
              <a:t>     成立越南服装厂</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dirty="0">
                <a:effectLst>
                  <a:outerShdw blurRad="38100" dist="38100" dir="2700000" algn="tl">
                    <a:srgbClr val="000000">
                      <a:alpha val="43137"/>
                    </a:srgbClr>
                  </a:outerShdw>
                </a:effectLst>
                <a:latin typeface="黑体" pitchFamily="2" charset="-122"/>
                <a:ea typeface="黑体" pitchFamily="2" charset="-122"/>
              </a:rPr>
              <a:t>   </a:t>
            </a:r>
            <a:endParaRPr lang="en-US" altLang="zh-CN" sz="2800" b="1" dirty="0">
              <a:effectLst>
                <a:outerShdw blurRad="38100" dist="38100" dir="2700000" algn="tl">
                  <a:srgbClr val="000000">
                    <a:alpha val="43137"/>
                  </a:srgbClr>
                </a:outerShdw>
              </a:effectLst>
              <a:latin typeface="黑体" pitchFamily="2" charset="-122"/>
              <a:ea typeface="黑体" pitchFamily="2" charset="-122"/>
            </a:endParaRPr>
          </a:p>
        </p:txBody>
      </p:sp>
      <p:sp>
        <p:nvSpPr>
          <p:cNvPr id="3" name="标题 1"/>
          <p:cNvSpPr txBox="1">
            <a:spLocks/>
          </p:cNvSpPr>
          <p:nvPr/>
        </p:nvSpPr>
        <p:spPr bwMode="auto">
          <a:xfrm>
            <a:off x="1135882" y="357189"/>
            <a:ext cx="4357687" cy="928687"/>
          </a:xfrm>
          <a:prstGeom prst="rect">
            <a:avLst/>
          </a:prstGeom>
          <a:noFill/>
          <a:ln w="9525">
            <a:noFill/>
            <a:miter lim="800000"/>
            <a:headEnd/>
            <a:tailEnd/>
          </a:ln>
        </p:spPr>
        <p:txBody>
          <a:bodyPr anchor="ctr"/>
          <a:lstStyle/>
          <a:p>
            <a:pPr eaLnBrk="0" hangingPunct="0">
              <a:defRPr/>
            </a:pPr>
            <a:r>
              <a:rPr lang="en-US" altLang="zh-CN" sz="4000" b="1" dirty="0">
                <a:effectLst>
                  <a:outerShdw blurRad="38100" dist="38100" dir="2700000" algn="tl">
                    <a:srgbClr val="000000">
                      <a:alpha val="43137"/>
                    </a:srgbClr>
                  </a:outerShdw>
                </a:effectLst>
                <a:latin typeface="黑体" pitchFamily="2" charset="-122"/>
                <a:ea typeface="黑体" pitchFamily="2" charset="-122"/>
              </a:rPr>
              <a:t>1</a:t>
            </a:r>
            <a:r>
              <a:rPr lang="zh-CN" altLang="en-US" sz="4000" b="1" dirty="0">
                <a:effectLst>
                  <a:outerShdw blurRad="38100" dist="38100" dir="2700000" algn="tl">
                    <a:srgbClr val="000000">
                      <a:alpha val="43137"/>
                    </a:srgbClr>
                  </a:outerShdw>
                </a:effectLst>
                <a:latin typeface="黑体" pitchFamily="2" charset="-122"/>
                <a:ea typeface="黑体" pitchFamily="2" charset="-122"/>
              </a:rPr>
              <a:t>、</a:t>
            </a:r>
            <a:r>
              <a:rPr lang="zh-CN" altLang="zh-CN" sz="4000" b="1" dirty="0">
                <a:effectLst>
                  <a:outerShdw blurRad="38100" dist="38100" dir="2700000" algn="tl">
                    <a:srgbClr val="000000">
                      <a:alpha val="43137"/>
                    </a:srgbClr>
                  </a:outerShdw>
                </a:effectLst>
                <a:latin typeface="黑体" pitchFamily="2" charset="-122"/>
                <a:ea typeface="黑体" pitchFamily="2" charset="-122"/>
              </a:rPr>
              <a:t>走出去战略</a:t>
            </a:r>
            <a:endParaRPr lang="zh-CN" altLang="en-US" sz="4000" b="1" dirty="0">
              <a:effectLst>
                <a:outerShdw blurRad="38100" dist="38100" dir="2700000" algn="tl">
                  <a:srgbClr val="000000">
                    <a:alpha val="43137"/>
                  </a:srgbClr>
                </a:outerShdw>
              </a:effectLst>
              <a:latin typeface="黑体" pitchFamily="2" charset="-122"/>
              <a:ea typeface="黑体" pitchFamily="2" charset="-122"/>
              <a:cs typeface="+mj-cs"/>
            </a:endParaRPr>
          </a:p>
        </p:txBody>
      </p:sp>
      <p:sp>
        <p:nvSpPr>
          <p:cNvPr id="6" name="灯片编号占位符 5">
            <a:extLst>
              <a:ext uri="{FF2B5EF4-FFF2-40B4-BE49-F238E27FC236}">
                <a16:creationId xmlns="" xmlns:a16="http://schemas.microsoft.com/office/drawing/2014/main" id="{861A2C28-2B6C-4FED-B11B-57026C8B23F2}"/>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73</a:t>
            </a:fld>
            <a:endParaRPr lang="zh-CN" altLang="en-US" dirty="0"/>
          </a:p>
        </p:txBody>
      </p:sp>
    </p:spTree>
    <p:extLst>
      <p:ext uri="{BB962C8B-B14F-4D97-AF65-F5344CB8AC3E}">
        <p14:creationId xmlns="" xmlns:p14="http://schemas.microsoft.com/office/powerpoint/2010/main" val="32362272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3657600" y="1219200"/>
            <a:ext cx="7112000" cy="4648200"/>
          </a:xfrm>
          <a:prstGeom prst="rect">
            <a:avLst/>
          </a:prstGeom>
          <a:noFill/>
          <a:ln w="9525">
            <a:noFill/>
            <a:miter lim="800000"/>
            <a:headEnd/>
            <a:tailEnd/>
          </a:ln>
        </p:spPr>
        <p:txBody>
          <a:bodyPr anchor="ctr"/>
          <a:lstStyle/>
          <a:p>
            <a:pPr>
              <a:defRPr/>
            </a:pPr>
            <a:r>
              <a:rPr lang="en-US" altLang="zh-CN" sz="5867" kern="0" dirty="0">
                <a:solidFill>
                  <a:srgbClr val="F82300"/>
                </a:solidFill>
                <a:latin typeface="+mj-lt"/>
                <a:ea typeface="+mj-ea"/>
                <a:cs typeface="+mj-cs"/>
              </a:rPr>
              <a:t/>
            </a:r>
            <a:br>
              <a:rPr lang="en-US" altLang="zh-CN" sz="5867" kern="0" dirty="0">
                <a:solidFill>
                  <a:srgbClr val="F82300"/>
                </a:solidFill>
                <a:latin typeface="+mj-lt"/>
                <a:ea typeface="+mj-ea"/>
                <a:cs typeface="+mj-cs"/>
              </a:rPr>
            </a:br>
            <a:endParaRPr lang="zh-CN" altLang="en-US" sz="7200" kern="0" dirty="0">
              <a:solidFill>
                <a:srgbClr val="C00000"/>
              </a:solidFill>
              <a:latin typeface="+mj-lt"/>
              <a:ea typeface="+mj-ea"/>
              <a:cs typeface="+mj-cs"/>
            </a:endParaRPr>
          </a:p>
        </p:txBody>
      </p:sp>
      <p:sp>
        <p:nvSpPr>
          <p:cNvPr id="9" name="Rectangle 3"/>
          <p:cNvSpPr txBox="1">
            <a:spLocks noChangeArrowheads="1"/>
          </p:cNvSpPr>
          <p:nvPr/>
        </p:nvSpPr>
        <p:spPr bwMode="auto">
          <a:xfrm>
            <a:off x="1270000" y="1531027"/>
            <a:ext cx="9652000" cy="3200400"/>
          </a:xfrm>
          <a:prstGeom prst="rect">
            <a:avLst/>
          </a:prstGeom>
          <a:noFill/>
          <a:ln w="9525">
            <a:noFill/>
            <a:miter lim="800000"/>
            <a:headEnd/>
            <a:tailEnd/>
          </a:ln>
        </p:spPr>
        <p:txBody>
          <a:bodyPr/>
          <a:lstStyle/>
          <a:p>
            <a:pPr marL="457189" indent="-457189" algn="ctr">
              <a:spcBef>
                <a:spcPct val="20000"/>
              </a:spcBef>
              <a:buClr>
                <a:schemeClr val="bg2"/>
              </a:buClr>
              <a:buSzPct val="75000"/>
              <a:defRPr/>
            </a:pPr>
            <a:r>
              <a:rPr lang="zh-CN" altLang="en-US" sz="6400" b="1" dirty="0">
                <a:solidFill>
                  <a:schemeClr val="accent5">
                    <a:lumMod val="25000"/>
                  </a:schemeClr>
                </a:solidFill>
                <a:ea typeface="宋体" charset="-122"/>
              </a:rPr>
              <a:t>充分利用国际资源</a:t>
            </a:r>
            <a:endParaRPr lang="en-US" altLang="zh-CN" sz="6400" b="1" dirty="0">
              <a:solidFill>
                <a:schemeClr val="accent5">
                  <a:lumMod val="25000"/>
                </a:schemeClr>
              </a:solidFill>
              <a:ea typeface="宋体" charset="-122"/>
            </a:endParaRPr>
          </a:p>
          <a:p>
            <a:pPr marL="457189" indent="-457189" algn="ctr">
              <a:spcBef>
                <a:spcPct val="20000"/>
              </a:spcBef>
              <a:buClr>
                <a:schemeClr val="bg2"/>
              </a:buClr>
              <a:buSzPct val="75000"/>
              <a:defRPr/>
            </a:pPr>
            <a:r>
              <a:rPr lang="zh-CN" altLang="en-US" sz="6400" b="1" dirty="0">
                <a:solidFill>
                  <a:schemeClr val="accent5">
                    <a:lumMod val="25000"/>
                  </a:schemeClr>
                </a:solidFill>
                <a:ea typeface="宋体" charset="-122"/>
              </a:rPr>
              <a:t>不断满足国际市场</a:t>
            </a:r>
            <a:endParaRPr lang="en-US" altLang="zh-CN" sz="6667" b="1" kern="0" dirty="0"/>
          </a:p>
        </p:txBody>
      </p:sp>
      <p:sp>
        <p:nvSpPr>
          <p:cNvPr id="6" name="灯片编号占位符 5"/>
          <p:cNvSpPr>
            <a:spLocks noGrp="1"/>
          </p:cNvSpPr>
          <p:nvPr>
            <p:ph type="sldNum" sz="quarter" idx="12"/>
          </p:nvPr>
        </p:nvSpPr>
        <p:spPr/>
        <p:txBody>
          <a:bodyPr/>
          <a:lstStyle/>
          <a:p>
            <a:pPr>
              <a:defRPr/>
            </a:pPr>
            <a:fld id="{392379C6-F55A-417A-8940-79F88580C143}" type="slidenum">
              <a:rPr lang="zh-CN" altLang="en-US" smtClean="0"/>
              <a:pPr>
                <a:defRPr/>
              </a:pPr>
              <a:t>74</a:t>
            </a:fld>
            <a:endParaRPr lang="zh-CN" altLang="en-US"/>
          </a:p>
        </p:txBody>
      </p:sp>
    </p:spTree>
    <p:extLst>
      <p:ext uri="{BB962C8B-B14F-4D97-AF65-F5344CB8AC3E}">
        <p14:creationId xmlns="" xmlns:p14="http://schemas.microsoft.com/office/powerpoint/2010/main" val="2953947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3657600" y="1219200"/>
            <a:ext cx="7112000" cy="4648200"/>
          </a:xfrm>
          <a:prstGeom prst="rect">
            <a:avLst/>
          </a:prstGeom>
          <a:noFill/>
          <a:ln w="9525">
            <a:noFill/>
            <a:miter lim="800000"/>
            <a:headEnd/>
            <a:tailEnd/>
          </a:ln>
        </p:spPr>
        <p:txBody>
          <a:bodyPr anchor="ctr"/>
          <a:lstStyle/>
          <a:p>
            <a:pPr>
              <a:defRPr/>
            </a:pPr>
            <a:r>
              <a:rPr lang="en-US" altLang="zh-CN" sz="5867" kern="0" dirty="0">
                <a:solidFill>
                  <a:srgbClr val="F82300"/>
                </a:solidFill>
                <a:latin typeface="+mj-lt"/>
                <a:ea typeface="+mj-ea"/>
                <a:cs typeface="+mj-cs"/>
              </a:rPr>
              <a:t/>
            </a:r>
            <a:br>
              <a:rPr lang="en-US" altLang="zh-CN" sz="5867" kern="0" dirty="0">
                <a:solidFill>
                  <a:srgbClr val="F82300"/>
                </a:solidFill>
                <a:latin typeface="+mj-lt"/>
                <a:ea typeface="+mj-ea"/>
                <a:cs typeface="+mj-cs"/>
              </a:rPr>
            </a:br>
            <a:endParaRPr lang="zh-CN" altLang="en-US" sz="7200" kern="0" dirty="0">
              <a:solidFill>
                <a:srgbClr val="C00000"/>
              </a:solidFill>
              <a:latin typeface="+mj-lt"/>
              <a:ea typeface="+mj-ea"/>
              <a:cs typeface="+mj-cs"/>
            </a:endParaRPr>
          </a:p>
        </p:txBody>
      </p:sp>
      <p:sp>
        <p:nvSpPr>
          <p:cNvPr id="9" name="Rectangle 3"/>
          <p:cNvSpPr txBox="1">
            <a:spLocks noChangeArrowheads="1"/>
          </p:cNvSpPr>
          <p:nvPr/>
        </p:nvSpPr>
        <p:spPr bwMode="auto">
          <a:xfrm>
            <a:off x="1523968" y="2057395"/>
            <a:ext cx="9029723" cy="1847859"/>
          </a:xfrm>
          <a:prstGeom prst="rect">
            <a:avLst/>
          </a:prstGeom>
          <a:noFill/>
          <a:ln w="9525">
            <a:noFill/>
            <a:miter lim="800000"/>
            <a:headEnd/>
            <a:tailEnd/>
          </a:ln>
        </p:spPr>
        <p:txBody>
          <a:bodyPr/>
          <a:lstStyle/>
          <a:p>
            <a:pPr marL="457189" indent="-457189">
              <a:spcBef>
                <a:spcPct val="20000"/>
              </a:spcBef>
              <a:buClr>
                <a:schemeClr val="bg2"/>
              </a:buClr>
              <a:buSzPct val="75000"/>
              <a:defRPr/>
            </a:pPr>
            <a:r>
              <a:rPr lang="zh-CN" altLang="en-US" sz="4800" b="1" dirty="0">
                <a:solidFill>
                  <a:schemeClr val="accent5">
                    <a:lumMod val="25000"/>
                  </a:schemeClr>
                </a:solidFill>
                <a:ea typeface="宋体" charset="-122"/>
              </a:rPr>
              <a:t>生产经营“走出去”</a:t>
            </a:r>
            <a:endParaRPr lang="en-US" altLang="zh-CN" sz="4800" b="1" dirty="0">
              <a:solidFill>
                <a:schemeClr val="accent5">
                  <a:lumMod val="25000"/>
                </a:schemeClr>
              </a:solidFill>
              <a:ea typeface="宋体" charset="-122"/>
            </a:endParaRPr>
          </a:p>
          <a:p>
            <a:pPr marL="457189" indent="-457189">
              <a:spcBef>
                <a:spcPct val="20000"/>
              </a:spcBef>
              <a:buClr>
                <a:schemeClr val="bg2"/>
              </a:buClr>
              <a:buSzPct val="75000"/>
              <a:defRPr/>
            </a:pPr>
            <a:r>
              <a:rPr lang="zh-CN" altLang="en-US" sz="4800" b="1" dirty="0">
                <a:solidFill>
                  <a:schemeClr val="accent5">
                    <a:lumMod val="25000"/>
                  </a:schemeClr>
                </a:solidFill>
                <a:ea typeface="宋体" charset="-122"/>
              </a:rPr>
              <a:t>销售物流与设计研发“走出去”</a:t>
            </a:r>
            <a:endParaRPr lang="en-US" altLang="zh-CN" sz="4800" b="1" dirty="0">
              <a:solidFill>
                <a:schemeClr val="accent5">
                  <a:lumMod val="25000"/>
                </a:schemeClr>
              </a:solidFill>
              <a:ea typeface="宋体" charset="-122"/>
            </a:endParaRPr>
          </a:p>
          <a:p>
            <a:pPr marL="457189" indent="-457189">
              <a:spcBef>
                <a:spcPct val="20000"/>
              </a:spcBef>
              <a:buClr>
                <a:schemeClr val="bg2"/>
              </a:buClr>
              <a:buSzPct val="75000"/>
              <a:defRPr/>
            </a:pPr>
            <a:endParaRPr lang="en-US" altLang="zh-CN" sz="6400" b="1" kern="0" dirty="0"/>
          </a:p>
        </p:txBody>
      </p:sp>
      <p:sp>
        <p:nvSpPr>
          <p:cNvPr id="6" name="灯片编号占位符 5"/>
          <p:cNvSpPr>
            <a:spLocks noGrp="1"/>
          </p:cNvSpPr>
          <p:nvPr>
            <p:ph type="sldNum" sz="quarter" idx="12"/>
          </p:nvPr>
        </p:nvSpPr>
        <p:spPr/>
        <p:txBody>
          <a:bodyPr/>
          <a:lstStyle/>
          <a:p>
            <a:pPr>
              <a:defRPr/>
            </a:pPr>
            <a:fld id="{392379C6-F55A-417A-8940-79F88580C143}" type="slidenum">
              <a:rPr lang="zh-CN" altLang="en-US" smtClean="0"/>
              <a:pPr>
                <a:defRPr/>
              </a:pPr>
              <a:t>75</a:t>
            </a:fld>
            <a:endParaRPr lang="zh-CN" altLang="en-US"/>
          </a:p>
        </p:txBody>
      </p:sp>
    </p:spTree>
    <p:extLst>
      <p:ext uri="{BB962C8B-B14F-4D97-AF65-F5344CB8AC3E}">
        <p14:creationId xmlns="" xmlns:p14="http://schemas.microsoft.com/office/powerpoint/2010/main" val="14645095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66712" y="1428736"/>
            <a:ext cx="10871200" cy="3352800"/>
          </a:xfrm>
          <a:prstGeom prst="rect">
            <a:avLst/>
          </a:prstGeom>
          <a:noFill/>
          <a:ln w="9525">
            <a:noFill/>
            <a:miter lim="800000"/>
            <a:headEnd/>
            <a:tailEnd/>
          </a:ln>
        </p:spPr>
        <p:txBody>
          <a:bodyPr anchor="b"/>
          <a:lstStyle/>
          <a:p>
            <a:pPr marL="457189" indent="-457189">
              <a:spcBef>
                <a:spcPct val="20000"/>
              </a:spcBef>
              <a:buClr>
                <a:schemeClr val="bg2"/>
              </a:buClr>
              <a:buSzPct val="75000"/>
              <a:defRPr/>
            </a:pPr>
            <a:endParaRPr lang="en-US" altLang="zh-CN" sz="3733" kern="0" dirty="0"/>
          </a:p>
          <a:p>
            <a:pPr marL="457189" indent="-457189">
              <a:spcBef>
                <a:spcPct val="20000"/>
              </a:spcBef>
              <a:buClr>
                <a:schemeClr val="bg2"/>
              </a:buClr>
              <a:buSzPct val="75000"/>
              <a:defRPr/>
            </a:pPr>
            <a:r>
              <a:rPr lang="zh-CN" altLang="en-US" sz="6400" b="1" kern="0" dirty="0"/>
              <a:t>  </a:t>
            </a:r>
            <a:r>
              <a:rPr lang="zh-CN" altLang="en-US" sz="5333" b="1" kern="0" dirty="0"/>
              <a:t>   </a:t>
            </a:r>
            <a:r>
              <a:rPr lang="zh-CN" altLang="en-US" sz="5333" b="1" dirty="0">
                <a:solidFill>
                  <a:schemeClr val="accent5">
                    <a:lumMod val="25000"/>
                  </a:schemeClr>
                </a:solidFill>
                <a:ea typeface="宋体" charset="-122"/>
              </a:rPr>
              <a:t>通过</a:t>
            </a:r>
            <a:r>
              <a:rPr lang="zh-CN" altLang="zh-CN" sz="5333" b="1" dirty="0">
                <a:solidFill>
                  <a:schemeClr val="accent5">
                    <a:lumMod val="25000"/>
                  </a:schemeClr>
                </a:solidFill>
                <a:ea typeface="宋体" charset="-122"/>
              </a:rPr>
              <a:t>海外生产基地</a:t>
            </a:r>
            <a:r>
              <a:rPr lang="zh-CN" altLang="en-US" sz="5333" b="1" dirty="0">
                <a:solidFill>
                  <a:schemeClr val="accent5">
                    <a:lumMod val="25000"/>
                  </a:schemeClr>
                </a:solidFill>
                <a:ea typeface="宋体" charset="-122"/>
              </a:rPr>
              <a:t>、海外</a:t>
            </a:r>
            <a:r>
              <a:rPr lang="zh-CN" altLang="zh-CN" sz="5333" b="1" dirty="0">
                <a:solidFill>
                  <a:schemeClr val="accent5">
                    <a:lumMod val="25000"/>
                  </a:schemeClr>
                </a:solidFill>
                <a:ea typeface="宋体" charset="-122"/>
              </a:rPr>
              <a:t>销售网络</a:t>
            </a:r>
            <a:r>
              <a:rPr lang="zh-CN" altLang="en-US" sz="5333" b="1" dirty="0">
                <a:solidFill>
                  <a:schemeClr val="accent5">
                    <a:lumMod val="25000"/>
                  </a:schemeClr>
                </a:solidFill>
                <a:ea typeface="宋体" charset="-122"/>
              </a:rPr>
              <a:t>，</a:t>
            </a:r>
            <a:r>
              <a:rPr lang="zh-CN" altLang="zh-CN" sz="5333" b="1" dirty="0">
                <a:solidFill>
                  <a:schemeClr val="accent5">
                    <a:lumMod val="25000"/>
                  </a:schemeClr>
                </a:solidFill>
                <a:ea typeface="宋体" charset="-122"/>
              </a:rPr>
              <a:t>整合国内、国外的两个资源。</a:t>
            </a:r>
            <a:r>
              <a:rPr lang="en-US" altLang="zh-CN" sz="5333" b="1" dirty="0">
                <a:solidFill>
                  <a:schemeClr val="accent5">
                    <a:lumMod val="25000"/>
                  </a:schemeClr>
                </a:solidFill>
                <a:ea typeface="宋体" charset="-122"/>
              </a:rPr>
              <a:t> </a:t>
            </a:r>
            <a:endParaRPr lang="zh-CN" altLang="zh-CN" sz="5333" b="1" dirty="0">
              <a:solidFill>
                <a:schemeClr val="accent5">
                  <a:lumMod val="25000"/>
                </a:schemeClr>
              </a:solidFill>
              <a:ea typeface="宋体" charset="-122"/>
            </a:endParaRPr>
          </a:p>
          <a:p>
            <a:pPr marL="457189" indent="-457189">
              <a:spcBef>
                <a:spcPct val="20000"/>
              </a:spcBef>
              <a:buClr>
                <a:schemeClr val="bg2"/>
              </a:buClr>
              <a:buSzPct val="75000"/>
              <a:defRPr/>
            </a:pPr>
            <a:r>
              <a:rPr lang="en-US" altLang="zh-CN" sz="5333" b="1" dirty="0">
                <a:solidFill>
                  <a:schemeClr val="accent5">
                    <a:lumMod val="25000"/>
                  </a:schemeClr>
                </a:solidFill>
                <a:ea typeface="宋体" charset="-122"/>
              </a:rPr>
              <a:t> </a:t>
            </a:r>
            <a:endParaRPr lang="zh-CN" altLang="zh-CN" sz="5333" b="1" dirty="0">
              <a:solidFill>
                <a:schemeClr val="accent5">
                  <a:lumMod val="25000"/>
                </a:schemeClr>
              </a:solidFill>
              <a:ea typeface="宋体" charset="-122"/>
            </a:endParaRPr>
          </a:p>
        </p:txBody>
      </p:sp>
      <p:sp>
        <p:nvSpPr>
          <p:cNvPr id="4" name="灯片编号占位符 3"/>
          <p:cNvSpPr>
            <a:spLocks noGrp="1"/>
          </p:cNvSpPr>
          <p:nvPr>
            <p:ph type="sldNum" sz="quarter" idx="12"/>
          </p:nvPr>
        </p:nvSpPr>
        <p:spPr/>
        <p:txBody>
          <a:bodyPr/>
          <a:lstStyle/>
          <a:p>
            <a:pPr>
              <a:defRPr/>
            </a:pPr>
            <a:fld id="{392379C6-F55A-417A-8940-79F88580C143}" type="slidenum">
              <a:rPr lang="zh-CN" altLang="en-US" smtClean="0"/>
              <a:pPr>
                <a:defRPr/>
              </a:pPr>
              <a:t>76</a:t>
            </a:fld>
            <a:endParaRPr lang="zh-CN" altLang="en-US"/>
          </a:p>
        </p:txBody>
      </p:sp>
    </p:spTree>
    <p:extLst>
      <p:ext uri="{BB962C8B-B14F-4D97-AF65-F5344CB8AC3E}">
        <p14:creationId xmlns="" xmlns:p14="http://schemas.microsoft.com/office/powerpoint/2010/main" val="14150041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sz="half" idx="4294967295"/>
          </p:nvPr>
        </p:nvSpPr>
        <p:spPr>
          <a:xfrm>
            <a:off x="1219200" y="457200"/>
            <a:ext cx="10566400" cy="5029200"/>
          </a:xfrm>
        </p:spPr>
        <p:txBody>
          <a:bodyPr/>
          <a:lstStyle/>
          <a:p>
            <a:pPr eaLnBrk="1" hangingPunct="1">
              <a:buFont typeface="Wingdings" pitchFamily="2" charset="2"/>
              <a:buNone/>
              <a:defRPr/>
            </a:pPr>
            <a:endParaRPr lang="en-US" altLang="zh-CN" sz="3733" b="1" dirty="0"/>
          </a:p>
          <a:p>
            <a:pPr eaLnBrk="1" hangingPunct="1">
              <a:buFont typeface="Wingdings" pitchFamily="2" charset="2"/>
              <a:buNone/>
              <a:defRPr/>
            </a:pPr>
            <a:endParaRPr lang="en-US" altLang="zh-CN" sz="3733" b="1" dirty="0"/>
          </a:p>
          <a:p>
            <a:pPr eaLnBrk="1" hangingPunct="1">
              <a:buFont typeface="Wingdings" pitchFamily="2" charset="2"/>
              <a:buNone/>
              <a:defRPr/>
            </a:pPr>
            <a:endParaRPr lang="en-US" altLang="zh-CN" sz="3733" b="1" dirty="0"/>
          </a:p>
          <a:p>
            <a:pPr eaLnBrk="1" hangingPunct="1">
              <a:defRPr/>
            </a:pPr>
            <a:endParaRPr lang="en-US" altLang="zh-CN" sz="3733" b="1" dirty="0">
              <a:solidFill>
                <a:schemeClr val="bg2">
                  <a:lumMod val="60000"/>
                  <a:lumOff val="40000"/>
                </a:schemeClr>
              </a:solidFill>
            </a:endParaRPr>
          </a:p>
        </p:txBody>
      </p:sp>
      <p:sp>
        <p:nvSpPr>
          <p:cNvPr id="5" name="Rectangle 3"/>
          <p:cNvSpPr txBox="1">
            <a:spLocks noChangeArrowheads="1"/>
          </p:cNvSpPr>
          <p:nvPr/>
        </p:nvSpPr>
        <p:spPr bwMode="auto">
          <a:xfrm>
            <a:off x="666712" y="1504971"/>
            <a:ext cx="10871200" cy="3638541"/>
          </a:xfrm>
          <a:prstGeom prst="rect">
            <a:avLst/>
          </a:prstGeom>
          <a:noFill/>
          <a:ln w="9525">
            <a:noFill/>
            <a:miter lim="800000"/>
            <a:headEnd/>
            <a:tailEnd/>
          </a:ln>
        </p:spPr>
        <p:txBody>
          <a:bodyPr anchor="b"/>
          <a:lstStyle/>
          <a:p>
            <a:pPr marL="457189" indent="-457189">
              <a:spcBef>
                <a:spcPct val="20000"/>
              </a:spcBef>
              <a:buClr>
                <a:schemeClr val="bg2"/>
              </a:buClr>
              <a:buSzPct val="75000"/>
              <a:defRPr/>
            </a:pPr>
            <a:endParaRPr lang="en-US" altLang="zh-CN" sz="3467" b="1" kern="0" dirty="0">
              <a:solidFill>
                <a:schemeClr val="accent5">
                  <a:lumMod val="25000"/>
                </a:schemeClr>
              </a:solidFill>
            </a:endParaRPr>
          </a:p>
          <a:p>
            <a:pPr>
              <a:defRPr/>
            </a:pPr>
            <a:r>
              <a:rPr lang="zh-CN" altLang="en-US" sz="3467" b="1" dirty="0">
                <a:solidFill>
                  <a:schemeClr val="accent5">
                    <a:lumMod val="25000"/>
                  </a:schemeClr>
                </a:solidFill>
                <a:ea typeface="宋体" charset="-122"/>
              </a:rPr>
              <a:t>“走出去”战略一方面规避了贸易壁垒、降低了生产成本，另一方面将企业的营销网络、物流渠道与研发中心建到了产品销售的国际市场，通过对生产、研发、物流、配送、营销各个环节的资源优化配置，有效地整合了国际国内两个市场。</a:t>
            </a:r>
            <a:endParaRPr lang="en-US" altLang="zh-CN" sz="3467" b="1" dirty="0">
              <a:solidFill>
                <a:schemeClr val="accent5">
                  <a:lumMod val="25000"/>
                </a:schemeClr>
              </a:solidFill>
              <a:ea typeface="宋体" charset="-122"/>
            </a:endParaRPr>
          </a:p>
          <a:p>
            <a:pPr>
              <a:defRPr/>
            </a:pPr>
            <a:endParaRPr lang="en-US" sz="3467" b="1" dirty="0">
              <a:solidFill>
                <a:schemeClr val="accent5">
                  <a:lumMod val="25000"/>
                </a:schemeClr>
              </a:solidFill>
              <a:ea typeface="宋体" charset="-122"/>
            </a:endParaRPr>
          </a:p>
        </p:txBody>
      </p:sp>
      <p:sp>
        <p:nvSpPr>
          <p:cNvPr id="6" name="灯片编号占位符 5"/>
          <p:cNvSpPr>
            <a:spLocks noGrp="1"/>
          </p:cNvSpPr>
          <p:nvPr>
            <p:ph type="sldNum" sz="quarter" idx="12"/>
          </p:nvPr>
        </p:nvSpPr>
        <p:spPr/>
        <p:txBody>
          <a:bodyPr/>
          <a:lstStyle/>
          <a:p>
            <a:pPr>
              <a:defRPr/>
            </a:pPr>
            <a:fld id="{392379C6-F55A-417A-8940-79F88580C143}" type="slidenum">
              <a:rPr lang="zh-CN" altLang="en-US" smtClean="0"/>
              <a:pPr>
                <a:defRPr/>
              </a:pPr>
              <a:t>77</a:t>
            </a:fld>
            <a:endParaRPr lang="zh-CN" altLang="en-US"/>
          </a:p>
        </p:txBody>
      </p:sp>
    </p:spTree>
    <p:extLst>
      <p:ext uri="{BB962C8B-B14F-4D97-AF65-F5344CB8AC3E}">
        <p14:creationId xmlns="" xmlns:p14="http://schemas.microsoft.com/office/powerpoint/2010/main" val="1707509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47169" y="1211644"/>
            <a:ext cx="6697662" cy="4524315"/>
          </a:xfrm>
          <a:prstGeom prst="rect">
            <a:avLst/>
          </a:prstGeom>
          <a:noFill/>
          <a:ln w="9525">
            <a:noFill/>
            <a:miter lim="800000"/>
            <a:headEnd/>
            <a:tailEnd/>
          </a:ln>
        </p:spPr>
        <p:txBody>
          <a:bodyPr>
            <a:spAutoFit/>
          </a:bodyPr>
          <a:lstStyle/>
          <a:p>
            <a:pPr>
              <a:defRPr/>
            </a:pPr>
            <a:r>
              <a:rPr lang="zh-CN" altLang="zh-CN" sz="3200" b="1" dirty="0">
                <a:effectLst>
                  <a:outerShdw blurRad="38100" dist="38100" dir="2700000" algn="tl">
                    <a:srgbClr val="000000">
                      <a:alpha val="43137"/>
                    </a:srgbClr>
                  </a:outerShdw>
                </a:effectLst>
                <a:latin typeface="黑体" pitchFamily="2" charset="-122"/>
                <a:ea typeface="黑体" pitchFamily="2" charset="-122"/>
              </a:rPr>
              <a:t>◆ </a:t>
            </a:r>
            <a:r>
              <a:rPr lang="en-US" altLang="zh-CN" sz="3200" b="1" dirty="0">
                <a:effectLst>
                  <a:outerShdw blurRad="38100" dist="38100" dir="2700000" algn="tl">
                    <a:srgbClr val="000000">
                      <a:alpha val="43137"/>
                    </a:srgbClr>
                  </a:outerShdw>
                </a:effectLst>
                <a:latin typeface="黑体" pitchFamily="2" charset="-122"/>
                <a:ea typeface="黑体" pitchFamily="2" charset="-122"/>
              </a:rPr>
              <a:t>2003</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a:t>
            </a:r>
            <a:endParaRPr lang="zh-CN"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a:t>
            </a:r>
            <a:r>
              <a:rPr lang="zh-CN" altLang="en-US" sz="3200" b="1" dirty="0">
                <a:effectLst>
                  <a:outerShdw blurRad="38100" dist="38100" dir="2700000" algn="tl">
                    <a:srgbClr val="000000">
                      <a:alpha val="43137"/>
                    </a:srgbClr>
                  </a:outerShdw>
                </a:effectLst>
                <a:latin typeface="黑体" pitchFamily="2" charset="-122"/>
                <a:ea typeface="黑体" pitchFamily="2" charset="-122"/>
              </a:rPr>
              <a:t>成立</a:t>
            </a:r>
            <a:r>
              <a:rPr lang="zh-CN" altLang="zh-CN" sz="3200" b="1" dirty="0">
                <a:effectLst>
                  <a:outerShdw blurRad="38100" dist="38100" dir="2700000" algn="tl">
                    <a:srgbClr val="000000">
                      <a:alpha val="43137"/>
                    </a:srgbClr>
                  </a:outerShdw>
                </a:effectLst>
                <a:latin typeface="黑体" pitchFamily="2" charset="-122"/>
                <a:ea typeface="黑体" pitchFamily="2" charset="-122"/>
              </a:rPr>
              <a:t>滁州</a:t>
            </a:r>
            <a:r>
              <a:rPr lang="zh-CN" altLang="en-US" sz="3200" b="1" dirty="0">
                <a:effectLst>
                  <a:outerShdw blurRad="38100" dist="38100" dir="2700000" algn="tl">
                    <a:srgbClr val="000000">
                      <a:alpha val="43137"/>
                    </a:srgbClr>
                  </a:outerShdw>
                </a:effectLst>
                <a:latin typeface="黑体" pitchFamily="2" charset="-122"/>
                <a:ea typeface="黑体" pitchFamily="2" charset="-122"/>
              </a:rPr>
              <a:t>华瑞</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zh-CN" altLang="zh-CN" sz="3200" b="1" dirty="0">
                <a:effectLst>
                  <a:outerShdw blurRad="38100" dist="38100" dir="2700000" algn="tl">
                    <a:srgbClr val="000000">
                      <a:alpha val="43137"/>
                    </a:srgbClr>
                  </a:outerShdw>
                </a:effectLst>
                <a:latin typeface="黑体" pitchFamily="2" charset="-122"/>
                <a:ea typeface="黑体" pitchFamily="2" charset="-122"/>
              </a:rPr>
              <a:t>◆ </a:t>
            </a:r>
            <a:r>
              <a:rPr lang="en-US" altLang="zh-CN" sz="3200" b="1" dirty="0">
                <a:effectLst>
                  <a:outerShdw blurRad="38100" dist="38100" dir="2700000" algn="tl">
                    <a:srgbClr val="000000">
                      <a:alpha val="43137"/>
                    </a:srgbClr>
                  </a:outerShdw>
                </a:effectLst>
                <a:latin typeface="黑体" pitchFamily="2" charset="-122"/>
                <a:ea typeface="黑体" pitchFamily="2" charset="-122"/>
              </a:rPr>
              <a:t>2006</a:t>
            </a:r>
            <a:r>
              <a:rPr lang="zh-CN" altLang="en-US" sz="3200" b="1" dirty="0">
                <a:effectLst>
                  <a:outerShdw blurRad="38100" dist="38100" dir="2700000" algn="tl">
                    <a:srgbClr val="000000">
                      <a:alpha val="43137"/>
                    </a:srgbClr>
                  </a:outerShdw>
                </a:effectLst>
                <a:latin typeface="黑体" pitchFamily="2" charset="-122"/>
                <a:ea typeface="黑体" pitchFamily="2" charset="-122"/>
              </a:rPr>
              <a:t>年</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a:t>
            </a:r>
            <a:r>
              <a:rPr lang="zh-CN" altLang="zh-CN" sz="3200" b="1" dirty="0">
                <a:effectLst>
                  <a:outerShdw blurRad="38100" dist="38100" dir="2700000" algn="tl">
                    <a:srgbClr val="000000">
                      <a:alpha val="43137"/>
                    </a:srgbClr>
                  </a:outerShdw>
                </a:effectLst>
                <a:latin typeface="黑体" pitchFamily="2" charset="-122"/>
                <a:ea typeface="黑体" pitchFamily="2" charset="-122"/>
              </a:rPr>
              <a:t>凤阳新生产基地工程</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zh-CN" altLang="zh-CN" sz="3200" b="1" dirty="0">
                <a:effectLst>
                  <a:outerShdw blurRad="38100" dist="38100" dir="2700000" algn="tl">
                    <a:srgbClr val="000000">
                      <a:alpha val="43137"/>
                    </a:srgbClr>
                  </a:outerShdw>
                </a:effectLst>
                <a:latin typeface="黑体" pitchFamily="2" charset="-122"/>
                <a:ea typeface="黑体" pitchFamily="2" charset="-122"/>
              </a:rPr>
              <a:t>◆</a:t>
            </a:r>
            <a:r>
              <a:rPr lang="zh-CN" altLang="en-US" sz="3200" b="1" dirty="0">
                <a:effectLst>
                  <a:outerShdw blurRad="38100" dist="38100" dir="2700000" algn="tl">
                    <a:srgbClr val="000000">
                      <a:alpha val="43137"/>
                    </a:srgbClr>
                  </a:outerShdw>
                </a:effectLst>
                <a:latin typeface="黑体" pitchFamily="2" charset="-122"/>
                <a:ea typeface="黑体" pitchFamily="2" charset="-122"/>
              </a:rPr>
              <a:t>南京成为研发中心、技术中心</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200" b="1" dirty="0">
                <a:effectLst>
                  <a:outerShdw blurRad="38100" dist="38100" dir="2700000" algn="tl">
                    <a:srgbClr val="000000">
                      <a:alpha val="43137"/>
                    </a:srgbClr>
                  </a:outerShdw>
                </a:effectLst>
                <a:latin typeface="黑体" pitchFamily="2" charset="-122"/>
                <a:ea typeface="黑体" pitchFamily="2" charset="-122"/>
              </a:rPr>
              <a:t>         </a:t>
            </a:r>
            <a:r>
              <a:rPr lang="zh-CN" altLang="en-US" sz="3200" b="1" dirty="0">
                <a:effectLst>
                  <a:outerShdw blurRad="38100" dist="38100" dir="2700000" algn="tl">
                    <a:srgbClr val="000000">
                      <a:alpha val="43137"/>
                    </a:srgbClr>
                  </a:outerShdw>
                </a:effectLst>
                <a:latin typeface="黑体" pitchFamily="2" charset="-122"/>
                <a:ea typeface="黑体" pitchFamily="2" charset="-122"/>
              </a:rPr>
              <a:t>工艺</a:t>
            </a:r>
            <a:r>
              <a:rPr lang="en-US" altLang="zh-CN" sz="3200" b="1" dirty="0">
                <a:effectLst>
                  <a:outerShdw blurRad="38100" dist="38100" dir="2700000" algn="tl">
                    <a:srgbClr val="000000">
                      <a:alpha val="43137"/>
                    </a:srgbClr>
                  </a:outerShdw>
                </a:effectLst>
                <a:latin typeface="黑体" pitchFamily="2" charset="-122"/>
                <a:ea typeface="黑体" pitchFamily="2" charset="-122"/>
              </a:rPr>
              <a:t>/</a:t>
            </a:r>
            <a:r>
              <a:rPr lang="zh-CN" altLang="en-US" sz="3200" b="1" dirty="0">
                <a:effectLst>
                  <a:outerShdw blurRad="38100" dist="38100" dir="2700000" algn="tl">
                    <a:srgbClr val="000000">
                      <a:alpha val="43137"/>
                    </a:srgbClr>
                  </a:outerShdw>
                </a:effectLst>
                <a:latin typeface="黑体" pitchFamily="2" charset="-122"/>
                <a:ea typeface="黑体" pitchFamily="2" charset="-122"/>
              </a:rPr>
              <a:t>小工具研发中心</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3200" b="1" dirty="0">
                <a:effectLst>
                  <a:outerShdw blurRad="38100" dist="38100" dir="2700000" algn="tl">
                    <a:srgbClr val="000000">
                      <a:alpha val="43137"/>
                    </a:srgbClr>
                  </a:outerShdw>
                </a:effectLst>
                <a:latin typeface="黑体" pitchFamily="2" charset="-122"/>
                <a:ea typeface="黑体" pitchFamily="2" charset="-122"/>
              </a:rPr>
              <a:t>        （效率  </a:t>
            </a:r>
            <a:r>
              <a:rPr lang="en-US" altLang="zh-CN" sz="3200" b="1" dirty="0">
                <a:effectLst>
                  <a:outerShdw blurRad="38100" dist="38100" dir="2700000" algn="tl">
                    <a:srgbClr val="000000">
                      <a:alpha val="43137"/>
                    </a:srgbClr>
                  </a:outerShdw>
                </a:effectLst>
                <a:latin typeface="黑体" pitchFamily="2" charset="-122"/>
                <a:ea typeface="黑体" pitchFamily="2" charset="-122"/>
              </a:rPr>
              <a:t>/ </a:t>
            </a:r>
            <a:r>
              <a:rPr lang="zh-CN" altLang="en-US" sz="3200" b="1" dirty="0">
                <a:effectLst>
                  <a:outerShdw blurRad="38100" dist="38100" dir="2700000" algn="tl">
                    <a:srgbClr val="000000">
                      <a:alpha val="43137"/>
                    </a:srgbClr>
                  </a:outerShdw>
                </a:effectLst>
                <a:latin typeface="黑体" pitchFamily="2" charset="-122"/>
                <a:ea typeface="黑体" pitchFamily="2" charset="-122"/>
              </a:rPr>
              <a:t>质量提升 ）</a:t>
            </a:r>
            <a:endParaRPr lang="en-US" altLang="zh-CN" sz="3200" b="1" dirty="0">
              <a:effectLst>
                <a:outerShdw blurRad="38100" dist="38100" dir="2700000" algn="tl">
                  <a:srgbClr val="000000">
                    <a:alpha val="43137"/>
                  </a:srgbClr>
                </a:outerShdw>
              </a:effectLst>
              <a:latin typeface="黑体" pitchFamily="2" charset="-122"/>
              <a:ea typeface="黑体" pitchFamily="2" charset="-122"/>
            </a:endParaRPr>
          </a:p>
        </p:txBody>
      </p:sp>
      <p:sp>
        <p:nvSpPr>
          <p:cNvPr id="4" name="标题 1"/>
          <p:cNvSpPr txBox="1">
            <a:spLocks/>
          </p:cNvSpPr>
          <p:nvPr/>
        </p:nvSpPr>
        <p:spPr bwMode="auto">
          <a:xfrm>
            <a:off x="1473147" y="282956"/>
            <a:ext cx="6429375" cy="928688"/>
          </a:xfrm>
          <a:prstGeom prst="rect">
            <a:avLst/>
          </a:prstGeom>
          <a:noFill/>
          <a:ln w="9525">
            <a:noFill/>
            <a:miter lim="800000"/>
            <a:headEnd/>
            <a:tailEnd/>
          </a:ln>
        </p:spPr>
        <p:txBody>
          <a:bodyPr anchor="ctr"/>
          <a:lstStyle/>
          <a:p>
            <a:pPr>
              <a:defRPr/>
            </a:pPr>
            <a:r>
              <a:rPr lang="en-US" altLang="zh-CN" sz="4000" b="1" dirty="0">
                <a:effectLst>
                  <a:outerShdw blurRad="38100" dist="38100" dir="2700000" algn="tl">
                    <a:srgbClr val="000000">
                      <a:alpha val="43137"/>
                    </a:srgbClr>
                  </a:outerShdw>
                </a:effectLst>
                <a:latin typeface="黑体" pitchFamily="2" charset="-122"/>
                <a:ea typeface="黑体" pitchFamily="2" charset="-122"/>
              </a:rPr>
              <a:t>2</a:t>
            </a:r>
            <a:r>
              <a:rPr lang="zh-CN" altLang="en-US" sz="4000" b="1" dirty="0">
                <a:effectLst>
                  <a:outerShdw blurRad="38100" dist="38100" dir="2700000" algn="tl">
                    <a:srgbClr val="000000">
                      <a:alpha val="43137"/>
                    </a:srgbClr>
                  </a:outerShdw>
                </a:effectLst>
                <a:latin typeface="黑体" pitchFamily="2" charset="-122"/>
                <a:ea typeface="黑体" pitchFamily="2" charset="-122"/>
              </a:rPr>
              <a:t>、产业梯度转移</a:t>
            </a:r>
            <a:endParaRPr lang="en-US" altLang="zh-CN" sz="4000" b="1" dirty="0">
              <a:effectLst>
                <a:outerShdw blurRad="38100" dist="38100" dir="2700000" algn="tl">
                  <a:srgbClr val="000000">
                    <a:alpha val="43137"/>
                  </a:srgbClr>
                </a:outerShdw>
              </a:effectLst>
              <a:latin typeface="黑体" pitchFamily="2" charset="-122"/>
              <a:ea typeface="黑体" pitchFamily="2" charset="-122"/>
            </a:endParaRPr>
          </a:p>
        </p:txBody>
      </p:sp>
      <p:cxnSp>
        <p:nvCxnSpPr>
          <p:cNvPr id="5" name="直接箭头连接符 4"/>
          <p:cNvCxnSpPr/>
          <p:nvPr/>
        </p:nvCxnSpPr>
        <p:spPr>
          <a:xfrm rot="5400000" flipH="1" flipV="1">
            <a:off x="5709405" y="5428286"/>
            <a:ext cx="360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5400000" flipH="1" flipV="1">
            <a:off x="8092367" y="5408673"/>
            <a:ext cx="3571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灯片编号占位符 5">
            <a:extLst>
              <a:ext uri="{FF2B5EF4-FFF2-40B4-BE49-F238E27FC236}">
                <a16:creationId xmlns="" xmlns:a16="http://schemas.microsoft.com/office/drawing/2014/main" id="{3B33F5C7-F8EC-410E-AA6F-BC323F75E32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78</a:t>
            </a:fld>
            <a:endParaRPr lang="zh-CN" altLang="en-US" dirty="0"/>
          </a:p>
        </p:txBody>
      </p:sp>
    </p:spTree>
    <p:extLst>
      <p:ext uri="{BB962C8B-B14F-4D97-AF65-F5344CB8AC3E}">
        <p14:creationId xmlns="" xmlns:p14="http://schemas.microsoft.com/office/powerpoint/2010/main" val="8213118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4123013" y="1424265"/>
            <a:ext cx="4014787" cy="771525"/>
          </a:xfrm>
          <a:prstGeom prst="rect">
            <a:avLst/>
          </a:prstGeom>
          <a:noFill/>
          <a:ln w="9525">
            <a:noFill/>
            <a:miter lim="800000"/>
            <a:headEnd/>
            <a:tailEnd/>
          </a:ln>
        </p:spPr>
        <p:txBody>
          <a:bodyPr anchor="ctr"/>
          <a:lstStyle/>
          <a:p>
            <a:pPr algn="ctr">
              <a:defRPr/>
            </a:pPr>
            <a:r>
              <a:rPr lang="zh-CN" altLang="en-US" sz="4400" kern="0" dirty="0">
                <a:effectLst>
                  <a:outerShdw blurRad="38100" dist="38100" dir="2700000" algn="tl">
                    <a:srgbClr val="000000">
                      <a:alpha val="43137"/>
                    </a:srgbClr>
                  </a:outerShdw>
                </a:effectLst>
                <a:latin typeface="黑体" pitchFamily="2" charset="-122"/>
                <a:ea typeface="黑体" pitchFamily="2" charset="-122"/>
                <a:cs typeface="+mj-cs"/>
              </a:rPr>
              <a:t>跨越</a:t>
            </a:r>
            <a:r>
              <a:rPr lang="en-US" altLang="zh-CN" sz="4400" kern="0" dirty="0">
                <a:effectLst>
                  <a:outerShdw blurRad="38100" dist="38100" dir="2700000" algn="tl">
                    <a:srgbClr val="000000">
                      <a:alpha val="43137"/>
                    </a:srgbClr>
                  </a:outerShdw>
                </a:effectLst>
                <a:latin typeface="黑体" pitchFamily="2" charset="-122"/>
                <a:ea typeface="黑体" pitchFamily="2" charset="-122"/>
                <a:cs typeface="+mj-cs"/>
              </a:rPr>
              <a:t>S</a:t>
            </a:r>
            <a:r>
              <a:rPr lang="zh-CN" altLang="en-US" sz="4400" kern="0" dirty="0">
                <a:effectLst>
                  <a:outerShdw blurRad="38100" dist="38100" dir="2700000" algn="tl">
                    <a:srgbClr val="000000">
                      <a:alpha val="43137"/>
                    </a:srgbClr>
                  </a:outerShdw>
                </a:effectLst>
                <a:latin typeface="黑体" pitchFamily="2" charset="-122"/>
                <a:ea typeface="黑体" pitchFamily="2" charset="-122"/>
                <a:cs typeface="+mj-cs"/>
              </a:rPr>
              <a:t>曲线</a:t>
            </a:r>
          </a:p>
        </p:txBody>
      </p:sp>
      <p:sp>
        <p:nvSpPr>
          <p:cNvPr id="3" name="Rectangle 3"/>
          <p:cNvSpPr txBox="1">
            <a:spLocks noChangeArrowheads="1"/>
          </p:cNvSpPr>
          <p:nvPr/>
        </p:nvSpPr>
        <p:spPr bwMode="auto">
          <a:xfrm>
            <a:off x="2238376" y="1285875"/>
            <a:ext cx="7091363" cy="5119688"/>
          </a:xfrm>
          <a:prstGeom prst="rect">
            <a:avLst/>
          </a:prstGeom>
          <a:noFill/>
          <a:ln w="9525">
            <a:noFill/>
            <a:miter lim="800000"/>
            <a:headEnd/>
            <a:tailEnd/>
          </a:ln>
        </p:spPr>
        <p:txBody>
          <a:bodyPr/>
          <a:lstStyle/>
          <a:p>
            <a:pPr marL="342900" indent="-342900">
              <a:spcBef>
                <a:spcPct val="20000"/>
              </a:spcBef>
              <a:defRPr/>
            </a:pPr>
            <a:endParaRPr lang="en-US" altLang="zh-CN" sz="280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defRPr/>
            </a:pPr>
            <a:endParaRPr lang="en-US" altLang="zh-CN" sz="280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defRPr/>
            </a:pPr>
            <a:endParaRPr lang="en-US" altLang="zh-CN" sz="280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Font typeface="Wingdings" pitchFamily="2" charset="2"/>
              <a:buChar char="l"/>
              <a:defRPr/>
            </a:pPr>
            <a:endParaRPr lang="en-US" altLang="zh-CN" sz="280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4" name="Rectangle 3"/>
          <p:cNvSpPr txBox="1">
            <a:spLocks noChangeArrowheads="1"/>
          </p:cNvSpPr>
          <p:nvPr/>
        </p:nvSpPr>
        <p:spPr bwMode="auto">
          <a:xfrm>
            <a:off x="1952625" y="1285875"/>
            <a:ext cx="7162800" cy="4825130"/>
          </a:xfrm>
          <a:prstGeom prst="rect">
            <a:avLst/>
          </a:prstGeom>
          <a:noFill/>
          <a:ln w="9525">
            <a:noFill/>
            <a:miter lim="800000"/>
            <a:headEnd/>
            <a:tailEnd/>
          </a:ln>
        </p:spPr>
        <p:txBody>
          <a:bodyPr/>
          <a:lstStyle/>
          <a:p>
            <a:pPr marL="342900" indent="-342900">
              <a:spcBef>
                <a:spcPct val="20000"/>
              </a:spcBef>
              <a:defRPr/>
            </a:pPr>
            <a:endParaRPr lang="en-US" altLang="zh-CN" sz="280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defRPr/>
            </a:pPr>
            <a:endParaRPr lang="en-US" altLang="zh-CN" sz="280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defRPr/>
            </a:pPr>
            <a:endParaRPr lang="en-US" altLang="zh-CN" sz="280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Font typeface="Wingdings" pitchFamily="2" charset="2"/>
              <a:buChar char="l"/>
              <a:defRPr/>
            </a:pPr>
            <a:endParaRPr lang="en-US" altLang="zh-CN" sz="280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5" name="直接箭头连接符 4"/>
          <p:cNvCxnSpPr/>
          <p:nvPr/>
        </p:nvCxnSpPr>
        <p:spPr>
          <a:xfrm rot="5400000" flipH="1" flipV="1">
            <a:off x="274638" y="3606800"/>
            <a:ext cx="4214812" cy="1588"/>
          </a:xfrm>
          <a:prstGeom prst="straightConnector1">
            <a:avLst/>
          </a:prstGeom>
          <a:ln w="28575">
            <a:solidFill>
              <a:schemeClr val="tx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381250" y="5715000"/>
            <a:ext cx="6858000" cy="1588"/>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381251" y="2571751"/>
            <a:ext cx="6500813" cy="1954213"/>
          </a:xfrm>
          <a:custGeom>
            <a:avLst/>
            <a:gdLst>
              <a:gd name="connsiteX0" fmla="*/ 0 w 6560457"/>
              <a:gd name="connsiteY0" fmla="*/ 1625600 h 1845733"/>
              <a:gd name="connsiteX1" fmla="*/ 478972 w 6560457"/>
              <a:gd name="connsiteY1" fmla="*/ 1741714 h 1845733"/>
              <a:gd name="connsiteX2" fmla="*/ 1857829 w 6560457"/>
              <a:gd name="connsiteY2" fmla="*/ 1001485 h 1845733"/>
              <a:gd name="connsiteX3" fmla="*/ 3367315 w 6560457"/>
              <a:gd name="connsiteY3" fmla="*/ 1161142 h 1845733"/>
              <a:gd name="connsiteX4" fmla="*/ 4310743 w 6560457"/>
              <a:gd name="connsiteY4" fmla="*/ 464457 h 1845733"/>
              <a:gd name="connsiteX5" fmla="*/ 5602515 w 6560457"/>
              <a:gd name="connsiteY5" fmla="*/ 508000 h 1845733"/>
              <a:gd name="connsiteX6" fmla="*/ 6560457 w 6560457"/>
              <a:gd name="connsiteY6" fmla="*/ 0 h 1845733"/>
              <a:gd name="connsiteX7" fmla="*/ 6560457 w 6560457"/>
              <a:gd name="connsiteY7" fmla="*/ 0 h 184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0457" h="1845733">
                <a:moveTo>
                  <a:pt x="0" y="1625600"/>
                </a:moveTo>
                <a:cubicBezTo>
                  <a:pt x="84667" y="1735666"/>
                  <a:pt x="169334" y="1845733"/>
                  <a:pt x="478972" y="1741714"/>
                </a:cubicBezTo>
                <a:cubicBezTo>
                  <a:pt x="788610" y="1637695"/>
                  <a:pt x="1376439" y="1098247"/>
                  <a:pt x="1857829" y="1001485"/>
                </a:cubicBezTo>
                <a:cubicBezTo>
                  <a:pt x="2339219" y="904723"/>
                  <a:pt x="2958496" y="1250647"/>
                  <a:pt x="3367315" y="1161142"/>
                </a:cubicBezTo>
                <a:cubicBezTo>
                  <a:pt x="3776134" y="1071637"/>
                  <a:pt x="3938210" y="573314"/>
                  <a:pt x="4310743" y="464457"/>
                </a:cubicBezTo>
                <a:cubicBezTo>
                  <a:pt x="4683276" y="355600"/>
                  <a:pt x="5227563" y="585409"/>
                  <a:pt x="5602515" y="508000"/>
                </a:cubicBezTo>
                <a:cubicBezTo>
                  <a:pt x="5977467" y="430591"/>
                  <a:pt x="6560457" y="0"/>
                  <a:pt x="6560457" y="0"/>
                </a:cubicBezTo>
                <a:lnTo>
                  <a:pt x="6560457" y="0"/>
                </a:lnTo>
              </a:path>
            </a:pathLst>
          </a:custGeom>
          <a:ln w="762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8" name="任意多边形 7"/>
          <p:cNvSpPr/>
          <p:nvPr/>
        </p:nvSpPr>
        <p:spPr>
          <a:xfrm rot="257523">
            <a:off x="2381251" y="3994150"/>
            <a:ext cx="3590925" cy="1333500"/>
          </a:xfrm>
          <a:custGeom>
            <a:avLst/>
            <a:gdLst>
              <a:gd name="connsiteX0" fmla="*/ 0 w 3251200"/>
              <a:gd name="connsiteY0" fmla="*/ 749905 h 1052285"/>
              <a:gd name="connsiteX1" fmla="*/ 406400 w 3251200"/>
              <a:gd name="connsiteY1" fmla="*/ 938590 h 1052285"/>
              <a:gd name="connsiteX2" fmla="*/ 1828800 w 3251200"/>
              <a:gd name="connsiteY2" fmla="*/ 67733 h 1052285"/>
              <a:gd name="connsiteX3" fmla="*/ 3251200 w 3251200"/>
              <a:gd name="connsiteY3" fmla="*/ 532190 h 1052285"/>
              <a:gd name="connsiteX4" fmla="*/ 3251200 w 3251200"/>
              <a:gd name="connsiteY4" fmla="*/ 532190 h 10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1052285">
                <a:moveTo>
                  <a:pt x="0" y="749905"/>
                </a:moveTo>
                <a:cubicBezTo>
                  <a:pt x="50800" y="901095"/>
                  <a:pt x="101600" y="1052285"/>
                  <a:pt x="406400" y="938590"/>
                </a:cubicBezTo>
                <a:cubicBezTo>
                  <a:pt x="711200" y="824895"/>
                  <a:pt x="1354667" y="135466"/>
                  <a:pt x="1828800" y="67733"/>
                </a:cubicBezTo>
                <a:cubicBezTo>
                  <a:pt x="2302933" y="0"/>
                  <a:pt x="3251200" y="532190"/>
                  <a:pt x="3251200" y="532190"/>
                </a:cubicBezTo>
                <a:lnTo>
                  <a:pt x="3251200" y="53219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9" name="任意多边形 8"/>
          <p:cNvSpPr/>
          <p:nvPr/>
        </p:nvSpPr>
        <p:spPr>
          <a:xfrm rot="262731">
            <a:off x="4238625" y="3709989"/>
            <a:ext cx="4192588" cy="1190625"/>
          </a:xfrm>
          <a:custGeom>
            <a:avLst/>
            <a:gdLst>
              <a:gd name="connsiteX0" fmla="*/ 0 w 3597124"/>
              <a:gd name="connsiteY0" fmla="*/ 662818 h 1190171"/>
              <a:gd name="connsiteX1" fmla="*/ 1117600 w 3597124"/>
              <a:gd name="connsiteY1" fmla="*/ 1098247 h 1190171"/>
              <a:gd name="connsiteX2" fmla="*/ 2235200 w 3597124"/>
              <a:gd name="connsiteY2" fmla="*/ 111276 h 1190171"/>
              <a:gd name="connsiteX3" fmla="*/ 3396343 w 3597124"/>
              <a:gd name="connsiteY3" fmla="*/ 430590 h 1190171"/>
              <a:gd name="connsiteX4" fmla="*/ 3439886 w 3597124"/>
              <a:gd name="connsiteY4" fmla="*/ 430590 h 119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124" h="1190171">
                <a:moveTo>
                  <a:pt x="0" y="662818"/>
                </a:moveTo>
                <a:cubicBezTo>
                  <a:pt x="372533" y="926494"/>
                  <a:pt x="745067" y="1190171"/>
                  <a:pt x="1117600" y="1098247"/>
                </a:cubicBezTo>
                <a:cubicBezTo>
                  <a:pt x="1490133" y="1006323"/>
                  <a:pt x="1855410" y="222552"/>
                  <a:pt x="2235200" y="111276"/>
                </a:cubicBezTo>
                <a:cubicBezTo>
                  <a:pt x="2614990" y="0"/>
                  <a:pt x="3195562" y="377371"/>
                  <a:pt x="3396343" y="430590"/>
                </a:cubicBezTo>
                <a:cubicBezTo>
                  <a:pt x="3597124" y="483809"/>
                  <a:pt x="3518505" y="457199"/>
                  <a:pt x="3439886" y="430590"/>
                </a:cubicBezTo>
              </a:path>
            </a:pathLst>
          </a:custGeom>
          <a:ln w="19050">
            <a:solidFill>
              <a:schemeClr val="accent1">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0" name="任意多边形 9"/>
          <p:cNvSpPr/>
          <p:nvPr/>
        </p:nvSpPr>
        <p:spPr>
          <a:xfrm rot="21319714">
            <a:off x="6653213" y="3214689"/>
            <a:ext cx="3021012" cy="1279525"/>
          </a:xfrm>
          <a:custGeom>
            <a:avLst/>
            <a:gdLst>
              <a:gd name="connsiteX0" fmla="*/ 0 w 2646438"/>
              <a:gd name="connsiteY0" fmla="*/ 853924 h 1427238"/>
              <a:gd name="connsiteX1" fmla="*/ 1088571 w 2646438"/>
              <a:gd name="connsiteY1" fmla="*/ 1318381 h 1427238"/>
              <a:gd name="connsiteX2" fmla="*/ 1959428 w 2646438"/>
              <a:gd name="connsiteY2" fmla="*/ 200781 h 1427238"/>
              <a:gd name="connsiteX3" fmla="*/ 2554514 w 2646438"/>
              <a:gd name="connsiteY3" fmla="*/ 113695 h 1427238"/>
              <a:gd name="connsiteX4" fmla="*/ 2510971 w 2646438"/>
              <a:gd name="connsiteY4" fmla="*/ 128209 h 142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438" h="1427238">
                <a:moveTo>
                  <a:pt x="0" y="853924"/>
                </a:moveTo>
                <a:cubicBezTo>
                  <a:pt x="381000" y="1140581"/>
                  <a:pt x="762000" y="1427238"/>
                  <a:pt x="1088571" y="1318381"/>
                </a:cubicBezTo>
                <a:cubicBezTo>
                  <a:pt x="1415142" y="1209524"/>
                  <a:pt x="1715104" y="401562"/>
                  <a:pt x="1959428" y="200781"/>
                </a:cubicBezTo>
                <a:cubicBezTo>
                  <a:pt x="2203752" y="0"/>
                  <a:pt x="2462590" y="125790"/>
                  <a:pt x="2554514" y="113695"/>
                </a:cubicBezTo>
                <a:cubicBezTo>
                  <a:pt x="2646438" y="101600"/>
                  <a:pt x="2578704" y="114904"/>
                  <a:pt x="2510971" y="128209"/>
                </a:cubicBezTo>
              </a:path>
            </a:pathLst>
          </a:cu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1" name="TextBox 9"/>
          <p:cNvSpPr txBox="1">
            <a:spLocks noChangeArrowheads="1"/>
          </p:cNvSpPr>
          <p:nvPr/>
        </p:nvSpPr>
        <p:spPr bwMode="auto">
          <a:xfrm>
            <a:off x="5386388" y="4953000"/>
            <a:ext cx="1447800" cy="369888"/>
          </a:xfrm>
          <a:prstGeom prst="rect">
            <a:avLst/>
          </a:prstGeom>
          <a:noFill/>
          <a:ln w="9525">
            <a:noFill/>
            <a:miter lim="800000"/>
            <a:headEnd/>
            <a:tailEnd/>
          </a:ln>
        </p:spPr>
        <p:txBody>
          <a:bodyPr>
            <a:spAutoFit/>
          </a:bodyPr>
          <a:lstStyle/>
          <a:p>
            <a:pPr>
              <a:defRPr/>
            </a:pPr>
            <a:r>
              <a:rPr lang="zh-CN" altLang="en-US" dirty="0">
                <a:effectLst>
                  <a:outerShdw blurRad="38100" dist="38100" dir="2700000" algn="tl">
                    <a:srgbClr val="000000">
                      <a:alpha val="43137"/>
                    </a:srgbClr>
                  </a:outerShdw>
                </a:effectLst>
                <a:latin typeface="黑体" pitchFamily="2" charset="-122"/>
                <a:ea typeface="黑体" pitchFamily="2" charset="-122"/>
              </a:rPr>
              <a:t>第一个业务</a:t>
            </a:r>
          </a:p>
        </p:txBody>
      </p:sp>
      <p:sp>
        <p:nvSpPr>
          <p:cNvPr id="12" name="TextBox 10"/>
          <p:cNvSpPr txBox="1">
            <a:spLocks noChangeArrowheads="1"/>
          </p:cNvSpPr>
          <p:nvPr/>
        </p:nvSpPr>
        <p:spPr bwMode="auto">
          <a:xfrm>
            <a:off x="8129588" y="4495800"/>
            <a:ext cx="1447800" cy="369888"/>
          </a:xfrm>
          <a:prstGeom prst="rect">
            <a:avLst/>
          </a:prstGeom>
          <a:noFill/>
          <a:ln w="9525">
            <a:noFill/>
            <a:miter lim="800000"/>
            <a:headEnd/>
            <a:tailEnd/>
          </a:ln>
        </p:spPr>
        <p:txBody>
          <a:bodyPr>
            <a:spAutoFit/>
          </a:bodyPr>
          <a:lstStyle/>
          <a:p>
            <a:pPr>
              <a:defRPr/>
            </a:pPr>
            <a:r>
              <a:rPr lang="zh-CN" altLang="en-US" dirty="0">
                <a:effectLst>
                  <a:outerShdw blurRad="38100" dist="38100" dir="2700000" algn="tl">
                    <a:srgbClr val="000000">
                      <a:alpha val="43137"/>
                    </a:srgbClr>
                  </a:outerShdw>
                </a:effectLst>
                <a:latin typeface="黑体" pitchFamily="2" charset="-122"/>
                <a:ea typeface="黑体" pitchFamily="2" charset="-122"/>
              </a:rPr>
              <a:t>第二个业务</a:t>
            </a:r>
          </a:p>
        </p:txBody>
      </p:sp>
      <p:sp>
        <p:nvSpPr>
          <p:cNvPr id="13" name="TextBox 11"/>
          <p:cNvSpPr txBox="1">
            <a:spLocks noChangeArrowheads="1"/>
          </p:cNvSpPr>
          <p:nvPr/>
        </p:nvSpPr>
        <p:spPr bwMode="auto">
          <a:xfrm>
            <a:off x="8662988" y="3429000"/>
            <a:ext cx="1066800" cy="369888"/>
          </a:xfrm>
          <a:prstGeom prst="rect">
            <a:avLst/>
          </a:prstGeom>
          <a:noFill/>
          <a:ln w="9525">
            <a:noFill/>
            <a:miter lim="800000"/>
            <a:headEnd/>
            <a:tailEnd/>
          </a:ln>
        </p:spPr>
        <p:txBody>
          <a:bodyPr>
            <a:spAutoFit/>
          </a:bodyPr>
          <a:lstStyle/>
          <a:p>
            <a:pPr>
              <a:defRPr/>
            </a:pPr>
            <a:r>
              <a:rPr lang="zh-CN" altLang="en-US" dirty="0">
                <a:effectLst>
                  <a:outerShdw blurRad="38100" dist="38100" dir="2700000" algn="tl">
                    <a:srgbClr val="000000">
                      <a:alpha val="43137"/>
                    </a:srgbClr>
                  </a:outerShdw>
                </a:effectLst>
                <a:latin typeface="黑体" pitchFamily="2" charset="-122"/>
                <a:ea typeface="黑体" pitchFamily="2" charset="-122"/>
              </a:rPr>
              <a:t>下一个</a:t>
            </a:r>
          </a:p>
        </p:txBody>
      </p:sp>
      <p:sp>
        <p:nvSpPr>
          <p:cNvPr id="14" name="灯片编号占位符 5">
            <a:extLst>
              <a:ext uri="{FF2B5EF4-FFF2-40B4-BE49-F238E27FC236}">
                <a16:creationId xmlns="" xmlns:a16="http://schemas.microsoft.com/office/drawing/2014/main" id="{94C5AE8C-E79E-46DE-89EB-C302DA6E1915}"/>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79</a:t>
            </a:fld>
            <a:endParaRPr lang="zh-CN" altLang="en-US" dirty="0"/>
          </a:p>
        </p:txBody>
      </p:sp>
      <p:sp>
        <p:nvSpPr>
          <p:cNvPr id="15" name="标题 1">
            <a:extLst>
              <a:ext uri="{FF2B5EF4-FFF2-40B4-BE49-F238E27FC236}">
                <a16:creationId xmlns="" xmlns:a16="http://schemas.microsoft.com/office/drawing/2014/main" id="{4BAA19A9-6A56-4287-AF8D-4659C3CBFB44}"/>
              </a:ext>
            </a:extLst>
          </p:cNvPr>
          <p:cNvSpPr txBox="1">
            <a:spLocks/>
          </p:cNvSpPr>
          <p:nvPr/>
        </p:nvSpPr>
        <p:spPr bwMode="auto">
          <a:xfrm>
            <a:off x="1312892" y="143669"/>
            <a:ext cx="6429375" cy="928688"/>
          </a:xfrm>
          <a:prstGeom prst="rect">
            <a:avLst/>
          </a:prstGeom>
          <a:noFill/>
          <a:ln w="9525">
            <a:noFill/>
            <a:miter lim="800000"/>
            <a:headEnd/>
            <a:tailEnd/>
          </a:ln>
        </p:spPr>
        <p:txBody>
          <a:bodyPr anchor="ctr"/>
          <a:lstStyle/>
          <a:p>
            <a:pPr>
              <a:defRPr/>
            </a:pPr>
            <a:r>
              <a:rPr lang="en-US" altLang="zh-CN" sz="4000" b="1" dirty="0">
                <a:effectLst>
                  <a:outerShdw blurRad="38100" dist="38100" dir="2700000" algn="tl">
                    <a:srgbClr val="000000">
                      <a:alpha val="43137"/>
                    </a:srgbClr>
                  </a:outerShdw>
                </a:effectLst>
                <a:latin typeface="黑体" pitchFamily="2" charset="-122"/>
                <a:ea typeface="黑体" pitchFamily="2" charset="-122"/>
              </a:rPr>
              <a:t>3</a:t>
            </a:r>
            <a:r>
              <a:rPr lang="zh-CN" altLang="en-US" sz="4000" b="1" dirty="0">
                <a:effectLst>
                  <a:outerShdw blurRad="38100" dist="38100" dir="2700000" algn="tl">
                    <a:srgbClr val="000000">
                      <a:alpha val="43137"/>
                    </a:srgbClr>
                  </a:outerShdw>
                </a:effectLst>
                <a:latin typeface="黑体" pitchFamily="2" charset="-122"/>
                <a:ea typeface="黑体" pitchFamily="2" charset="-122"/>
              </a:rPr>
              <a:t>、转型升级</a:t>
            </a:r>
            <a:endParaRPr lang="en-US" altLang="zh-CN" sz="4000" b="1" dirty="0">
              <a:effectLst>
                <a:outerShdw blurRad="38100" dist="38100" dir="2700000" algn="tl">
                  <a:srgbClr val="000000">
                    <a:alpha val="43137"/>
                  </a:srgbClr>
                </a:outerShdw>
              </a:effectLst>
              <a:latin typeface="黑体" pitchFamily="2" charset="-122"/>
              <a:ea typeface="黑体" pitchFamily="2" charset="-122"/>
            </a:endParaRPr>
          </a:p>
        </p:txBody>
      </p:sp>
    </p:spTree>
    <p:extLst>
      <p:ext uri="{BB962C8B-B14F-4D97-AF65-F5344CB8AC3E}">
        <p14:creationId xmlns="" xmlns:p14="http://schemas.microsoft.com/office/powerpoint/2010/main" val="1159101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8</a:t>
            </a:fld>
            <a:endParaRPr lang="zh-CN" altLang="en-US"/>
          </a:p>
        </p:txBody>
      </p:sp>
      <p:sp>
        <p:nvSpPr>
          <p:cNvPr id="2" name="矩形 1">
            <a:extLst>
              <a:ext uri="{FF2B5EF4-FFF2-40B4-BE49-F238E27FC236}">
                <a16:creationId xmlns="" xmlns:a16="http://schemas.microsoft.com/office/drawing/2014/main" id="{A62D2BBB-C182-49BF-82F1-D975F7A5A895}"/>
              </a:ext>
            </a:extLst>
          </p:cNvPr>
          <p:cNvSpPr/>
          <p:nvPr/>
        </p:nvSpPr>
        <p:spPr>
          <a:xfrm>
            <a:off x="1117600" y="584202"/>
            <a:ext cx="9753600" cy="830997"/>
          </a:xfrm>
          <a:prstGeom prst="rect">
            <a:avLst/>
          </a:prstGeom>
        </p:spPr>
        <p:txBody>
          <a:bodyPr wrap="square">
            <a:spAutoFit/>
          </a:bodyPr>
          <a:lstStyle/>
          <a:p>
            <a:r>
              <a:rPr lang="zh-CN" altLang="en-US" sz="2400" b="1" dirty="0"/>
              <a:t>进出口：外围经济环境改善带动我国出口快速增长，2018 年增长势头有望持续 </a:t>
            </a:r>
          </a:p>
        </p:txBody>
      </p:sp>
      <p:pic>
        <p:nvPicPr>
          <p:cNvPr id="5" name="图片 4">
            <a:extLst>
              <a:ext uri="{FF2B5EF4-FFF2-40B4-BE49-F238E27FC236}">
                <a16:creationId xmlns="" xmlns:a16="http://schemas.microsoft.com/office/drawing/2014/main" id="{561F36C3-1372-41FB-8F58-11316F058AF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21741" y="1833584"/>
            <a:ext cx="8748519" cy="3424217"/>
          </a:xfrm>
          <a:prstGeom prst="rect">
            <a:avLst/>
          </a:prstGeom>
        </p:spPr>
      </p:pic>
    </p:spTree>
    <p:extLst>
      <p:ext uri="{BB962C8B-B14F-4D97-AF65-F5344CB8AC3E}">
        <p14:creationId xmlns="" xmlns:p14="http://schemas.microsoft.com/office/powerpoint/2010/main" val="2118746884"/>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2"/>
          <p:cNvSpPr txBox="1">
            <a:spLocks/>
          </p:cNvSpPr>
          <p:nvPr/>
        </p:nvSpPr>
        <p:spPr bwMode="auto">
          <a:xfrm>
            <a:off x="1809720" y="714356"/>
            <a:ext cx="8643998" cy="5214974"/>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defRPr/>
            </a:pPr>
            <a:endParaRPr lang="en-US" altLang="zh-CN" sz="4000" b="1" kern="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kern="0" dirty="0">
                <a:effectLst>
                  <a:outerShdw blurRad="38100" dist="38100" dir="2700000" algn="tl">
                    <a:srgbClr val="000000">
                      <a:alpha val="43137"/>
                    </a:srgbClr>
                  </a:outerShdw>
                </a:effectLst>
                <a:latin typeface="黑体" pitchFamily="2" charset="-122"/>
                <a:ea typeface="黑体" pitchFamily="2" charset="-122"/>
              </a:rPr>
              <a:t>● </a:t>
            </a:r>
            <a:r>
              <a:rPr lang="zh-CN" altLang="en-US" sz="4000" b="1" kern="0" dirty="0">
                <a:effectLst>
                  <a:outerShdw blurRad="38100" dist="38100" dir="2700000" algn="tl">
                    <a:srgbClr val="000000">
                      <a:alpha val="43137"/>
                    </a:srgbClr>
                  </a:outerShdw>
                </a:effectLst>
                <a:latin typeface="黑体" pitchFamily="2" charset="-122"/>
                <a:ea typeface="黑体" pitchFamily="2" charset="-122"/>
              </a:rPr>
              <a:t>加工贸易    一般贸易（三来一补）</a:t>
            </a:r>
            <a:endParaRPr lang="en-US" altLang="zh-CN" sz="4000" b="1" kern="0"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endParaRPr lang="en-US" altLang="zh-CN" sz="3200" b="1" kern="0"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kern="0" dirty="0">
                <a:effectLst>
                  <a:outerShdw blurRad="38100" dist="38100" dir="2700000" algn="tl">
                    <a:srgbClr val="000000">
                      <a:alpha val="43137"/>
                    </a:srgbClr>
                  </a:outerShdw>
                </a:effectLst>
                <a:latin typeface="黑体" pitchFamily="2" charset="-122"/>
                <a:ea typeface="黑体" pitchFamily="2" charset="-122"/>
              </a:rPr>
              <a:t>● </a:t>
            </a:r>
            <a:r>
              <a:rPr lang="zh-CN" altLang="en-US" sz="4000" b="1" kern="0" dirty="0">
                <a:effectLst>
                  <a:outerShdw blurRad="38100" dist="38100" dir="2700000" algn="tl">
                    <a:srgbClr val="000000">
                      <a:alpha val="43137"/>
                    </a:srgbClr>
                  </a:outerShdw>
                </a:effectLst>
                <a:latin typeface="黑体" pitchFamily="2" charset="-122"/>
                <a:ea typeface="黑体" pitchFamily="2" charset="-122"/>
              </a:rPr>
              <a:t>贸易商    工贸一体</a:t>
            </a:r>
            <a:r>
              <a:rPr lang="en-US" altLang="zh-CN" sz="4000" b="1" kern="0" dirty="0">
                <a:effectLst>
                  <a:outerShdw blurRad="38100" dist="38100" dir="2700000" algn="tl">
                    <a:srgbClr val="000000">
                      <a:alpha val="43137"/>
                    </a:srgbClr>
                  </a:outerShdw>
                </a:effectLst>
                <a:latin typeface="黑体" pitchFamily="2" charset="-122"/>
                <a:ea typeface="黑体" pitchFamily="2" charset="-122"/>
              </a:rPr>
              <a:t>    </a:t>
            </a:r>
            <a:r>
              <a:rPr lang="zh-CN" altLang="zh-CN" sz="4000" b="1" kern="0" dirty="0">
                <a:effectLst>
                  <a:outerShdw blurRad="38100" dist="38100" dir="2700000" algn="tl">
                    <a:srgbClr val="000000">
                      <a:alpha val="43137"/>
                    </a:srgbClr>
                  </a:outerShdw>
                </a:effectLst>
                <a:latin typeface="黑体" pitchFamily="2" charset="-122"/>
                <a:ea typeface="黑体" pitchFamily="2" charset="-122"/>
              </a:rPr>
              <a:t>服务贸易</a:t>
            </a:r>
            <a:endParaRPr lang="en-US" altLang="zh-CN" sz="4000" b="1" kern="0"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4000" b="1" kern="0" dirty="0">
                <a:effectLst>
                  <a:outerShdw blurRad="38100" dist="38100" dir="2700000" algn="tl">
                    <a:srgbClr val="000000">
                      <a:alpha val="43137"/>
                    </a:srgbClr>
                  </a:outerShdw>
                </a:effectLst>
                <a:latin typeface="黑体" pitchFamily="2" charset="-122"/>
                <a:ea typeface="黑体" pitchFamily="2" charset="-122"/>
              </a:rPr>
              <a:t>  （</a:t>
            </a:r>
            <a:r>
              <a:rPr lang="zh-CN" altLang="zh-CN" sz="4000" b="1" kern="0" dirty="0">
                <a:effectLst>
                  <a:outerShdw blurRad="38100" dist="38100" dir="2700000" algn="tl">
                    <a:srgbClr val="000000">
                      <a:alpha val="43137"/>
                    </a:srgbClr>
                  </a:outerShdw>
                </a:effectLst>
                <a:latin typeface="黑体" pitchFamily="2" charset="-122"/>
                <a:ea typeface="黑体" pitchFamily="2" charset="-122"/>
              </a:rPr>
              <a:t>工厂搭台 </a:t>
            </a:r>
            <a:r>
              <a:rPr lang="en-US" altLang="zh-CN" sz="4000" b="1" kern="0" dirty="0">
                <a:effectLst>
                  <a:outerShdw blurRad="38100" dist="38100" dir="2700000" algn="tl">
                    <a:srgbClr val="000000">
                      <a:alpha val="43137"/>
                    </a:srgbClr>
                  </a:outerShdw>
                </a:effectLst>
                <a:latin typeface="黑体" pitchFamily="2" charset="-122"/>
                <a:ea typeface="黑体" pitchFamily="2" charset="-122"/>
              </a:rPr>
              <a:t>  </a:t>
            </a:r>
            <a:r>
              <a:rPr lang="zh-CN" altLang="zh-CN" sz="4000" b="1" kern="0" dirty="0">
                <a:effectLst>
                  <a:outerShdw blurRad="38100" dist="38100" dir="2700000" algn="tl">
                    <a:srgbClr val="000000">
                      <a:alpha val="43137"/>
                    </a:srgbClr>
                  </a:outerShdw>
                </a:effectLst>
                <a:latin typeface="黑体" pitchFamily="2" charset="-122"/>
                <a:ea typeface="黑体" pitchFamily="2" charset="-122"/>
              </a:rPr>
              <a:t>业务唱戏</a:t>
            </a:r>
            <a:r>
              <a:rPr lang="zh-CN" altLang="en-US" sz="4000" b="1" kern="0" dirty="0">
                <a:effectLst>
                  <a:outerShdw blurRad="38100" dist="38100" dir="2700000" algn="tl">
                    <a:srgbClr val="000000">
                      <a:alpha val="43137"/>
                    </a:srgbClr>
                  </a:outerShdw>
                </a:effectLst>
                <a:latin typeface="黑体" pitchFamily="2" charset="-122"/>
                <a:ea typeface="黑体" pitchFamily="2" charset="-122"/>
              </a:rPr>
              <a:t>）</a:t>
            </a:r>
            <a:endParaRPr lang="en-US" altLang="zh-CN" sz="4000" b="1" kern="0"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endParaRPr lang="en-US" altLang="zh-CN" sz="2800" b="1" kern="0" dirty="0">
              <a:effectLst>
                <a:outerShdw blurRad="38100" dist="38100" dir="2700000" algn="tl">
                  <a:srgbClr val="000000">
                    <a:alpha val="43137"/>
                  </a:srgbClr>
                </a:outerShdw>
              </a:effectLst>
              <a:latin typeface="黑体" pitchFamily="2" charset="-122"/>
              <a:ea typeface="黑体" pitchFamily="2" charset="-122"/>
            </a:endParaRPr>
          </a:p>
          <a:p>
            <a:pPr marL="342900" indent="-342900">
              <a:spcBef>
                <a:spcPct val="20000"/>
              </a:spcBef>
              <a:buClr>
                <a:schemeClr val="bg2"/>
              </a:buClr>
              <a:buSzPct val="75000"/>
              <a:defRPr/>
            </a:pPr>
            <a:r>
              <a:rPr lang="zh-CN" altLang="en-US" sz="2800" b="1" kern="0" dirty="0">
                <a:effectLst>
                  <a:outerShdw blurRad="38100" dist="38100" dir="2700000" algn="tl">
                    <a:srgbClr val="000000">
                      <a:alpha val="43137"/>
                    </a:srgbClr>
                  </a:outerShdw>
                </a:effectLst>
                <a:latin typeface="黑体" pitchFamily="2" charset="-122"/>
                <a:ea typeface="黑体" pitchFamily="2" charset="-122"/>
              </a:rPr>
              <a:t>● </a:t>
            </a:r>
            <a:r>
              <a:rPr lang="zh-CN" altLang="en-US" sz="4000" b="1" kern="0" dirty="0">
                <a:effectLst>
                  <a:outerShdw blurRad="38100" dist="38100" dir="2700000" algn="tl">
                    <a:srgbClr val="000000">
                      <a:alpha val="43137"/>
                    </a:srgbClr>
                  </a:outerShdw>
                </a:effectLst>
                <a:latin typeface="黑体" pitchFamily="2" charset="-122"/>
                <a:ea typeface="黑体" pitchFamily="2" charset="-122"/>
              </a:rPr>
              <a:t>工装     休闲     时装</a:t>
            </a:r>
            <a:endParaRPr lang="en-US" altLang="zh-CN" sz="3600" b="1" kern="0" dirty="0">
              <a:effectLst>
                <a:outerShdw blurRad="38100" dist="38100" dir="2700000" algn="tl">
                  <a:srgbClr val="000000">
                    <a:alpha val="43137"/>
                  </a:srgbClr>
                </a:outerShdw>
              </a:effectLst>
              <a:latin typeface="黑体" pitchFamily="2" charset="-122"/>
              <a:ea typeface="黑体" pitchFamily="2" charset="-122"/>
            </a:endParaRPr>
          </a:p>
          <a:p>
            <a:pPr>
              <a:spcBef>
                <a:spcPct val="20000"/>
              </a:spcBef>
              <a:buClr>
                <a:schemeClr val="bg2"/>
              </a:buClr>
              <a:buSzPct val="75000"/>
              <a:buFont typeface="Wingdings" pitchFamily="2" charset="2"/>
              <a:buNone/>
              <a:defRPr/>
            </a:pPr>
            <a:endParaRPr lang="zh-CN" altLang="en-US" sz="4000" b="1" kern="0"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3" name="直接箭头连接符 2"/>
          <p:cNvCxnSpPr/>
          <p:nvPr/>
        </p:nvCxnSpPr>
        <p:spPr>
          <a:xfrm flipV="1">
            <a:off x="4738679" y="1857365"/>
            <a:ext cx="701675" cy="158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4024298" y="3143249"/>
            <a:ext cx="703262" cy="158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167571" y="3143249"/>
            <a:ext cx="703263" cy="158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3809985" y="5072075"/>
            <a:ext cx="703263" cy="158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167439" y="5072075"/>
            <a:ext cx="701675" cy="1587"/>
          </a:xfrm>
          <a:prstGeom prst="straightConnector1">
            <a:avLst/>
          </a:prstGeom>
          <a:ln w="508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灯片编号占位符 5">
            <a:extLst>
              <a:ext uri="{FF2B5EF4-FFF2-40B4-BE49-F238E27FC236}">
                <a16:creationId xmlns="" xmlns:a16="http://schemas.microsoft.com/office/drawing/2014/main" id="{C7FAB794-8D1F-4C3A-836A-6B85EEE31EEA}"/>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80</a:t>
            </a:fld>
            <a:endParaRPr lang="zh-CN" altLang="en-US" dirty="0"/>
          </a:p>
        </p:txBody>
      </p:sp>
    </p:spTree>
    <p:extLst>
      <p:ext uri="{BB962C8B-B14F-4D97-AF65-F5344CB8AC3E}">
        <p14:creationId xmlns="" xmlns:p14="http://schemas.microsoft.com/office/powerpoint/2010/main" val="8627955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bwMode="auto">
          <a:xfrm>
            <a:off x="1881189" y="857232"/>
            <a:ext cx="6429375" cy="857250"/>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20000"/>
              </a:spcBef>
              <a:buFont typeface="Wingdings" pitchFamily="2" charset="2"/>
              <a:buNone/>
              <a:defRPr/>
            </a:pPr>
            <a:r>
              <a:rPr lang="zh-CN" altLang="en-US" sz="54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供应链管理者</a:t>
            </a:r>
            <a:endParaRPr lang="en-US" altLang="zh-CN" sz="36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
        <p:nvSpPr>
          <p:cNvPr id="3" name="副标题 2"/>
          <p:cNvSpPr txBox="1">
            <a:spLocks/>
          </p:cNvSpPr>
          <p:nvPr/>
        </p:nvSpPr>
        <p:spPr>
          <a:xfrm>
            <a:off x="2524125" y="2143125"/>
            <a:ext cx="7786688" cy="3138488"/>
          </a:xfrm>
          <a:prstGeom prst="rect">
            <a:avLst/>
          </a:prstGeom>
        </p:spPr>
        <p:txBody>
          <a:bodyPr/>
          <a:lstStyle/>
          <a:p>
            <a:pPr marL="288925" indent="-288925" defTabSz="912813" eaLnBrk="0" hangingPunct="0">
              <a:lnSpc>
                <a:spcPct val="90000"/>
              </a:lnSpc>
              <a:spcBef>
                <a:spcPct val="20000"/>
              </a:spcBef>
              <a:buFont typeface="Arial" pitchFamily="34" charset="0"/>
              <a:buChar char="•"/>
              <a:defRPr/>
            </a:pPr>
            <a:r>
              <a:rPr lang="zh-CN" altLang="en-US" sz="3600" b="1" dirty="0">
                <a:effectLst>
                  <a:outerShdw blurRad="38100" dist="38100" dir="2700000" algn="tl">
                    <a:srgbClr val="000000">
                      <a:alpha val="43137"/>
                    </a:srgbClr>
                  </a:outerShdw>
                </a:effectLst>
                <a:latin typeface="黑体" pitchFamily="2" charset="-122"/>
                <a:ea typeface="黑体" pitchFamily="2" charset="-122"/>
              </a:rPr>
              <a:t>政府要进行产业链整合，企业要进行供应链建设；通过资讯（信息）平台、物流平台，来整合上下游，将产品设计（产品开发）到最后输送到终端所需要的时间缩短，提高整个产业链的竞争能力。</a:t>
            </a:r>
          </a:p>
          <a:p>
            <a:pPr marL="288925" indent="-288925" defTabSz="912813" eaLnBrk="0" hangingPunct="0">
              <a:lnSpc>
                <a:spcPct val="90000"/>
              </a:lnSpc>
              <a:spcBef>
                <a:spcPct val="20000"/>
              </a:spcBef>
              <a:buFont typeface="Arial" pitchFamily="34" charset="0"/>
              <a:buChar char="•"/>
              <a:defRPr/>
            </a:pPr>
            <a:endParaRPr lang="zh-CN" altLang="en-US" sz="2400" b="1"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灯片编号占位符 5">
            <a:extLst>
              <a:ext uri="{FF2B5EF4-FFF2-40B4-BE49-F238E27FC236}">
                <a16:creationId xmlns="" xmlns:a16="http://schemas.microsoft.com/office/drawing/2014/main" id="{A8297A5B-E929-4D5B-A283-72BC87B46F3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81</a:t>
            </a:fld>
            <a:endParaRPr lang="zh-CN" altLang="en-US" dirty="0"/>
          </a:p>
        </p:txBody>
      </p:sp>
    </p:spTree>
    <p:extLst>
      <p:ext uri="{BB962C8B-B14F-4D97-AF65-F5344CB8AC3E}">
        <p14:creationId xmlns="" xmlns:p14="http://schemas.microsoft.com/office/powerpoint/2010/main" val="26522098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 xmlns:a16="http://schemas.microsoft.com/office/drawing/2014/main" id="{C2A6A677-06D0-4764-A94E-54051C54DCE0}"/>
              </a:ext>
            </a:extLst>
          </p:cNvPr>
          <p:cNvSpPr txBox="1">
            <a:spLocks noChangeArrowheads="1"/>
          </p:cNvSpPr>
          <p:nvPr/>
        </p:nvSpPr>
        <p:spPr bwMode="auto">
          <a:xfrm>
            <a:off x="1828800" y="1092200"/>
            <a:ext cx="9550400" cy="830997"/>
          </a:xfrm>
          <a:prstGeom prst="rect">
            <a:avLst/>
          </a:prstGeom>
          <a:noFill/>
          <a:ln w="9525">
            <a:noFill/>
            <a:miter lim="800000"/>
          </a:ln>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拼价格、拼体力、拼规模的工厂型</a:t>
            </a:r>
            <a:endParaRPr kumimoji="0" lang="en-US" altLang="zh-CN"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 name="TextBox 1">
            <a:extLst>
              <a:ext uri="{FF2B5EF4-FFF2-40B4-BE49-F238E27FC236}">
                <a16:creationId xmlns="" xmlns:a16="http://schemas.microsoft.com/office/drawing/2014/main" id="{41224D42-47FF-425C-AD3A-62FEB4FC8482}"/>
              </a:ext>
            </a:extLst>
          </p:cNvPr>
          <p:cNvSpPr txBox="1">
            <a:spLocks noChangeArrowheads="1"/>
          </p:cNvSpPr>
          <p:nvPr/>
        </p:nvSpPr>
        <p:spPr bwMode="auto">
          <a:xfrm>
            <a:off x="1930400" y="2998112"/>
            <a:ext cx="9550400" cy="830997"/>
          </a:xfrm>
          <a:prstGeom prst="rect">
            <a:avLst/>
          </a:prstGeom>
          <a:noFill/>
          <a:ln w="9525">
            <a:noFill/>
            <a:miter lim="800000"/>
          </a:ln>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拼质量、拼服务、拼品牌的营销型</a:t>
            </a:r>
            <a:endParaRPr kumimoji="0" lang="en-US" altLang="zh-CN"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5" name="TextBox 1">
            <a:extLst>
              <a:ext uri="{FF2B5EF4-FFF2-40B4-BE49-F238E27FC236}">
                <a16:creationId xmlns="" xmlns:a16="http://schemas.microsoft.com/office/drawing/2014/main" id="{9ED44A9A-A67C-4B25-AFF9-12A646E90262}"/>
              </a:ext>
            </a:extLst>
          </p:cNvPr>
          <p:cNvSpPr txBox="1">
            <a:spLocks noChangeArrowheads="1"/>
          </p:cNvSpPr>
          <p:nvPr/>
        </p:nvSpPr>
        <p:spPr bwMode="auto">
          <a:xfrm>
            <a:off x="7315200" y="3859887"/>
            <a:ext cx="4572000" cy="830997"/>
          </a:xfrm>
          <a:prstGeom prst="rect">
            <a:avLst/>
          </a:prstGeom>
          <a:noFill/>
          <a:ln w="9525">
            <a:noFill/>
            <a:miter lim="800000"/>
          </a:ln>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（供应链管理）</a:t>
            </a:r>
            <a:endParaRPr kumimoji="0" lang="en-US" altLang="zh-CN" sz="4800" b="1" i="0" u="none" strike="noStrike" kern="1200" cap="none" spc="0" normalizeH="0" baseline="0" noProof="0" dirty="0">
              <a:ln>
                <a:noFill/>
              </a:ln>
              <a:solidFill>
                <a:srgbClr val="002D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 name="箭头: 右 5">
            <a:extLst>
              <a:ext uri="{FF2B5EF4-FFF2-40B4-BE49-F238E27FC236}">
                <a16:creationId xmlns="" xmlns:a16="http://schemas.microsoft.com/office/drawing/2014/main" id="{2C022164-19D1-49C0-8818-E25E13CC6670}"/>
              </a:ext>
            </a:extLst>
          </p:cNvPr>
          <p:cNvSpPr/>
          <p:nvPr/>
        </p:nvSpPr>
        <p:spPr>
          <a:xfrm>
            <a:off x="609600" y="3200399"/>
            <a:ext cx="1117600" cy="457200"/>
          </a:xfrm>
          <a:prstGeom prst="rightArrow">
            <a:avLst/>
          </a:prstGeom>
          <a:solidFill>
            <a:srgbClr val="002D86"/>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灯片编号占位符 5">
            <a:extLst>
              <a:ext uri="{FF2B5EF4-FFF2-40B4-BE49-F238E27FC236}">
                <a16:creationId xmlns="" xmlns:a16="http://schemas.microsoft.com/office/drawing/2014/main" id="{BF35B25F-5CCA-4473-A2B3-430B25417821}"/>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82</a:t>
            </a:fld>
            <a:endParaRPr lang="zh-CN" altLang="en-US" dirty="0"/>
          </a:p>
        </p:txBody>
      </p:sp>
    </p:spTree>
    <p:extLst>
      <p:ext uri="{BB962C8B-B14F-4D97-AF65-F5344CB8AC3E}">
        <p14:creationId xmlns="" xmlns:p14="http://schemas.microsoft.com/office/powerpoint/2010/main" val="37108916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C:\Documents and Settings\Administrator\桌面\创意园\QQ图片20140115184454.jpg"/>
          <p:cNvPicPr>
            <a:picLocks noChangeAspect="1" noChangeArrowheads="1"/>
          </p:cNvPicPr>
          <p:nvPr/>
        </p:nvPicPr>
        <p:blipFill>
          <a:blip r:embed="rId2" cstate="print"/>
          <a:srcRect/>
          <a:stretch>
            <a:fillRect/>
          </a:stretch>
        </p:blipFill>
        <p:spPr bwMode="auto">
          <a:xfrm>
            <a:off x="2271005" y="1807772"/>
            <a:ext cx="7340600" cy="4156929"/>
          </a:xfrm>
          <a:prstGeom prst="rect">
            <a:avLst/>
          </a:prstGeom>
          <a:noFill/>
          <a:ln w="9525">
            <a:noFill/>
            <a:miter lim="800000"/>
            <a:headEnd/>
            <a:tailEnd/>
          </a:ln>
        </p:spPr>
      </p:pic>
      <p:sp>
        <p:nvSpPr>
          <p:cNvPr id="3" name="Rectangle 3"/>
          <p:cNvSpPr txBox="1">
            <a:spLocks noRot="1" noChangeArrowheads="1"/>
          </p:cNvSpPr>
          <p:nvPr/>
        </p:nvSpPr>
        <p:spPr bwMode="auto">
          <a:xfrm>
            <a:off x="1952626" y="714375"/>
            <a:ext cx="8429625" cy="1428750"/>
          </a:xfrm>
          <a:prstGeom prst="rect">
            <a:avLst/>
          </a:prstGeom>
          <a:noFill/>
          <a:ln w="9525">
            <a:noFill/>
            <a:miter lim="800000"/>
            <a:headEnd/>
            <a:tailEnd/>
          </a:ln>
        </p:spPr>
        <p:txBody>
          <a:bodyPr/>
          <a:lstStyle/>
          <a:p>
            <a:pPr>
              <a:defRPr/>
            </a:pPr>
            <a:r>
              <a:rPr lang="zh-CN" altLang="en-US" sz="2400" b="1" dirty="0">
                <a:effectLst>
                  <a:outerShdw blurRad="38100" dist="38100" dir="2700000" algn="tl">
                    <a:srgbClr val="000000">
                      <a:alpha val="43137"/>
                    </a:srgbClr>
                  </a:outerShdw>
                </a:effectLst>
                <a:latin typeface="黑体" pitchFamily="2" charset="-122"/>
                <a:ea typeface="黑体" pitchFamily="2" charset="-122"/>
              </a:rPr>
              <a:t>■</a:t>
            </a:r>
            <a:r>
              <a:rPr lang="zh-CN" altLang="en-US" sz="3200" b="1" dirty="0">
                <a:effectLst>
                  <a:outerShdw blurRad="38100" dist="38100" dir="2700000" algn="tl">
                    <a:srgbClr val="000000">
                      <a:alpha val="43137"/>
                    </a:srgbClr>
                  </a:outerShdw>
                </a:effectLst>
                <a:latin typeface="黑体" pitchFamily="2" charset="-122"/>
                <a:ea typeface="黑体" pitchFamily="2" charset="-122"/>
              </a:rPr>
              <a:t>  作为全球一流供应链管理者</a:t>
            </a:r>
          </a:p>
          <a:p>
            <a:pPr>
              <a:defRPr/>
            </a:pPr>
            <a:r>
              <a:rPr lang="zh-CN" altLang="en-US" sz="2400" b="1" dirty="0">
                <a:effectLst>
                  <a:outerShdw blurRad="38100" dist="38100" dir="2700000" algn="tl">
                    <a:srgbClr val="000000">
                      <a:alpha val="43137"/>
                    </a:srgbClr>
                  </a:outerShdw>
                </a:effectLst>
                <a:latin typeface="黑体" pitchFamily="2" charset="-122"/>
                <a:ea typeface="黑体" pitchFamily="2" charset="-122"/>
              </a:rPr>
              <a:t>■</a:t>
            </a:r>
            <a:r>
              <a:rPr lang="zh-CN" altLang="en-US" sz="3200" b="1" dirty="0">
                <a:effectLst>
                  <a:outerShdw blurRad="38100" dist="38100" dir="2700000" algn="tl">
                    <a:srgbClr val="000000">
                      <a:alpha val="43137"/>
                    </a:srgbClr>
                  </a:outerShdw>
                </a:effectLst>
                <a:latin typeface="黑体" pitchFamily="2" charset="-122"/>
                <a:ea typeface="黑体" pitchFamily="2" charset="-122"/>
              </a:rPr>
              <a:t>  为一线品牌服装提供一站式增值服务</a:t>
            </a:r>
          </a:p>
          <a:p>
            <a:pPr eaLnBrk="0" hangingPunct="0">
              <a:spcBef>
                <a:spcPct val="20000"/>
              </a:spcBef>
              <a:buFont typeface="Wingdings" pitchFamily="2" charset="2"/>
              <a:buNone/>
              <a:defRPr/>
            </a:pPr>
            <a:endParaRPr lang="en-US" altLang="zh-CN" sz="2400" b="1" dirty="0">
              <a:solidFill>
                <a:schemeClr val="bg2">
                  <a:lumMod val="7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灯片编号占位符 5">
            <a:extLst>
              <a:ext uri="{FF2B5EF4-FFF2-40B4-BE49-F238E27FC236}">
                <a16:creationId xmlns="" xmlns:a16="http://schemas.microsoft.com/office/drawing/2014/main" id="{E8F0231E-1A35-46C1-A10A-C602C99C059F}"/>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83</a:t>
            </a:fld>
            <a:endParaRPr lang="zh-CN" altLang="en-US" dirty="0"/>
          </a:p>
        </p:txBody>
      </p:sp>
    </p:spTree>
    <p:extLst>
      <p:ext uri="{BB962C8B-B14F-4D97-AF65-F5344CB8AC3E}">
        <p14:creationId xmlns="" xmlns:p14="http://schemas.microsoft.com/office/powerpoint/2010/main" val="27632713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 xmlns:a16="http://schemas.microsoft.com/office/drawing/2014/main" id="{A7B4F9F1-B15D-4559-AB9F-3259CB8A3369}"/>
              </a:ext>
            </a:extLst>
          </p:cNvPr>
          <p:cNvSpPr txBox="1">
            <a:spLocks/>
          </p:cNvSpPr>
          <p:nvPr/>
        </p:nvSpPr>
        <p:spPr>
          <a:xfrm>
            <a:off x="1988457" y="2229470"/>
            <a:ext cx="7693768" cy="1330159"/>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zh-CN" altLang="en-US" sz="4800" b="1" kern="0" dirty="0"/>
              <a:t>二、智能制造提升供给能力 </a:t>
            </a:r>
            <a:r>
              <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rPr>
              <a:t/>
            </a:r>
            <a:br>
              <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rPr>
            </a:br>
            <a:endParaRPr lang="zh-CN" altLang="en-US" sz="4800" b="1" dirty="0">
              <a:ln w="11430"/>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endParaRPr>
          </a:p>
        </p:txBody>
      </p:sp>
      <p:sp>
        <p:nvSpPr>
          <p:cNvPr id="4" name="灯片编号占位符 3">
            <a:extLst>
              <a:ext uri="{FF2B5EF4-FFF2-40B4-BE49-F238E27FC236}">
                <a16:creationId xmlns="" xmlns:a16="http://schemas.microsoft.com/office/drawing/2014/main" id="{61744126-D0D3-4A11-8B04-30D11666C599}"/>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84</a:t>
            </a:fld>
            <a:endParaRPr lang="zh-CN" altLang="en-US" dirty="0"/>
          </a:p>
        </p:txBody>
      </p:sp>
    </p:spTree>
    <p:extLst>
      <p:ext uri="{BB962C8B-B14F-4D97-AF65-F5344CB8AC3E}">
        <p14:creationId xmlns="" xmlns:p14="http://schemas.microsoft.com/office/powerpoint/2010/main" val="38098392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 xmlns:a16="http://schemas.microsoft.com/office/drawing/2014/main" id="{085BBEB7-DD46-47E9-B1AC-E7555FE7D2C9}"/>
              </a:ext>
            </a:extLst>
          </p:cNvPr>
          <p:cNvSpPr txBox="1">
            <a:spLocks/>
          </p:cNvSpPr>
          <p:nvPr/>
        </p:nvSpPr>
        <p:spPr bwMode="auto">
          <a:xfrm>
            <a:off x="4035256" y="644692"/>
            <a:ext cx="3744416" cy="5101497"/>
          </a:xfrm>
          <a:prstGeom prst="rect">
            <a:avLst/>
          </a:prstGeom>
          <a:noFill/>
          <a:ln w="9525">
            <a:noFill/>
            <a:miter lim="800000"/>
          </a:ln>
        </p:spPr>
        <p:txBody>
          <a:bodyPr anchor="ctr">
            <a:normAutofit fontScale="92500"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defRPr/>
            </a:pPr>
            <a:r>
              <a:rPr lang="zh-CN" altLang="en-US" sz="5333" b="1" kern="0" dirty="0">
                <a:solidFill>
                  <a:srgbClr val="002060"/>
                </a:solidFill>
                <a:latin typeface="+mj-lt"/>
                <a:ea typeface="+mj-ea"/>
                <a:cs typeface="+mj-cs"/>
              </a:rPr>
              <a:t>智能化</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 </a:t>
            </a: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en-US" sz="5333" b="1" kern="0" dirty="0">
                <a:solidFill>
                  <a:srgbClr val="002060"/>
                </a:solidFill>
                <a:latin typeface="+mj-lt"/>
                <a:ea typeface="+mj-ea"/>
                <a:cs typeface="+mj-cs"/>
              </a:rPr>
              <a:t>信息化</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en-US" sz="5333" b="1" kern="0" dirty="0">
                <a:solidFill>
                  <a:srgbClr val="002060"/>
                </a:solidFill>
                <a:latin typeface="+mj-lt"/>
                <a:ea typeface="+mj-ea"/>
                <a:cs typeface="+mj-cs"/>
              </a:rPr>
              <a:t>自动化</a:t>
            </a:r>
            <a:r>
              <a:rPr lang="en-US" altLang="zh-CN" sz="5333" b="1" kern="0" dirty="0">
                <a:solidFill>
                  <a:srgbClr val="002060"/>
                </a:solidFill>
                <a:latin typeface="+mj-lt"/>
                <a:ea typeface="+mj-ea"/>
                <a:cs typeface="+mj-cs"/>
              </a:rPr>
              <a:t/>
            </a:r>
            <a:br>
              <a:rPr lang="en-US" altLang="zh-CN" sz="5333" b="1" kern="0" dirty="0">
                <a:solidFill>
                  <a:srgbClr val="002060"/>
                </a:solidFill>
                <a:latin typeface="+mj-lt"/>
                <a:ea typeface="+mj-ea"/>
                <a:cs typeface="+mj-cs"/>
              </a:rPr>
            </a:br>
            <a:r>
              <a:rPr lang="zh-CN" altLang="zh-CN" sz="5333" b="1" kern="0" dirty="0">
                <a:solidFill>
                  <a:srgbClr val="002060"/>
                </a:solidFill>
                <a:latin typeface="+mj-lt"/>
                <a:ea typeface="+mj-ea"/>
                <a:cs typeface="+mj-cs"/>
              </a:rPr>
              <a:t> </a:t>
            </a:r>
            <a:r>
              <a:rPr lang="en-US" altLang="zh-CN" sz="5333" b="1" kern="0" dirty="0">
                <a:solidFill>
                  <a:srgbClr val="002060"/>
                </a:solidFill>
                <a:latin typeface="+mj-lt"/>
                <a:ea typeface="+mj-ea"/>
                <a:cs typeface="+mj-cs"/>
              </a:rPr>
              <a:t>  </a:t>
            </a:r>
            <a:br>
              <a:rPr lang="en-US" altLang="zh-CN" sz="5333" b="1" kern="0" dirty="0">
                <a:solidFill>
                  <a:srgbClr val="002060"/>
                </a:solidFill>
                <a:latin typeface="+mj-lt"/>
                <a:ea typeface="+mj-ea"/>
                <a:cs typeface="+mj-cs"/>
              </a:rPr>
            </a:br>
            <a:r>
              <a:rPr lang="zh-CN" altLang="en-US" sz="5333" b="1" kern="0" dirty="0">
                <a:solidFill>
                  <a:srgbClr val="002060"/>
                </a:solidFill>
                <a:latin typeface="+mj-lt"/>
                <a:ea typeface="+mj-ea"/>
                <a:cs typeface="+mj-cs"/>
              </a:rPr>
              <a:t>标准化</a:t>
            </a:r>
            <a:endParaRPr lang="zh-CN" altLang="en-US" sz="5333" kern="0" dirty="0">
              <a:solidFill>
                <a:srgbClr val="002060"/>
              </a:solidFill>
              <a:latin typeface="+mj-lt"/>
              <a:ea typeface="+mj-ea"/>
              <a:cs typeface="+mj-cs"/>
            </a:endParaRPr>
          </a:p>
        </p:txBody>
      </p:sp>
      <p:sp>
        <p:nvSpPr>
          <p:cNvPr id="3" name="箭头: 下 2">
            <a:extLst>
              <a:ext uri="{FF2B5EF4-FFF2-40B4-BE49-F238E27FC236}">
                <a16:creationId xmlns="" xmlns:a16="http://schemas.microsoft.com/office/drawing/2014/main" id="{D7969458-65BA-47DF-B33C-8EA9C3EAF5DD}"/>
              </a:ext>
            </a:extLst>
          </p:cNvPr>
          <p:cNvSpPr/>
          <p:nvPr/>
        </p:nvSpPr>
        <p:spPr>
          <a:xfrm rot="10800000">
            <a:off x="5819147" y="4197087"/>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箭头: 下 3">
            <a:extLst>
              <a:ext uri="{FF2B5EF4-FFF2-40B4-BE49-F238E27FC236}">
                <a16:creationId xmlns="" xmlns:a16="http://schemas.microsoft.com/office/drawing/2014/main" id="{D3AF9EED-7A7D-4319-A45F-E2F477C0408D}"/>
              </a:ext>
            </a:extLst>
          </p:cNvPr>
          <p:cNvSpPr/>
          <p:nvPr/>
        </p:nvSpPr>
        <p:spPr>
          <a:xfrm rot="10800000">
            <a:off x="5819146" y="1556794"/>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下 4">
            <a:extLst>
              <a:ext uri="{FF2B5EF4-FFF2-40B4-BE49-F238E27FC236}">
                <a16:creationId xmlns="" xmlns:a16="http://schemas.microsoft.com/office/drawing/2014/main" id="{6AD4F4AE-B9B5-4650-80F1-9F63738C37C0}"/>
              </a:ext>
            </a:extLst>
          </p:cNvPr>
          <p:cNvSpPr/>
          <p:nvPr/>
        </p:nvSpPr>
        <p:spPr>
          <a:xfrm rot="10800000">
            <a:off x="5819146" y="2852936"/>
            <a:ext cx="192021" cy="576064"/>
          </a:xfrm>
          <a:prstGeom prst="downArrow">
            <a:avLst/>
          </a:prstGeom>
          <a:solidFill>
            <a:srgbClr val="100971"/>
          </a:solidFill>
          <a:ln>
            <a:solidFill>
              <a:srgbClr val="100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灯片编号占位符 3">
            <a:extLst>
              <a:ext uri="{FF2B5EF4-FFF2-40B4-BE49-F238E27FC236}">
                <a16:creationId xmlns="" xmlns:a16="http://schemas.microsoft.com/office/drawing/2014/main" id="{E0D66672-93A6-4A88-B117-64C98CB9BF9A}"/>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85</a:t>
            </a:fld>
            <a:endParaRPr lang="zh-CN" altLang="en-US" dirty="0"/>
          </a:p>
        </p:txBody>
      </p:sp>
    </p:spTree>
    <p:extLst>
      <p:ext uri="{BB962C8B-B14F-4D97-AF65-F5344CB8AC3E}">
        <p14:creationId xmlns="" xmlns:p14="http://schemas.microsoft.com/office/powerpoint/2010/main" val="24807583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D531089-1121-4074-BA06-624811A3D129}"/>
              </a:ext>
            </a:extLst>
          </p:cNvPr>
          <p:cNvSpPr>
            <a:spLocks noGrp="1"/>
          </p:cNvSpPr>
          <p:nvPr>
            <p:ph type="title"/>
          </p:nvPr>
        </p:nvSpPr>
        <p:spPr>
          <a:xfrm>
            <a:off x="2001168" y="1991289"/>
            <a:ext cx="8928090" cy="1440160"/>
          </a:xfrm>
        </p:spPr>
        <p:txBody>
          <a:bodyPr>
            <a:normAutofit/>
          </a:bodyPr>
          <a:lstStyle/>
          <a:p>
            <a:r>
              <a:rPr lang="en-US" altLang="zh-CN" sz="4400" b="1" dirty="0">
                <a:latin typeface="+mn-ea"/>
                <a:ea typeface="+mn-ea"/>
              </a:rPr>
              <a:t>1</a:t>
            </a:r>
            <a:r>
              <a:rPr lang="zh-CN" altLang="en-US" sz="4400" b="1" dirty="0">
                <a:latin typeface="+mn-ea"/>
                <a:ea typeface="+mn-ea"/>
              </a:rPr>
              <a:t>、加强技术研发能力建设</a:t>
            </a:r>
            <a:endParaRPr lang="zh-CN" altLang="en-US" sz="4400" dirty="0">
              <a:latin typeface="+mn-ea"/>
              <a:ea typeface="+mn-ea"/>
            </a:endParaRPr>
          </a:p>
        </p:txBody>
      </p:sp>
      <p:sp>
        <p:nvSpPr>
          <p:cNvPr id="4" name="灯片编号占位符 6">
            <a:extLst>
              <a:ext uri="{FF2B5EF4-FFF2-40B4-BE49-F238E27FC236}">
                <a16:creationId xmlns="" xmlns:a16="http://schemas.microsoft.com/office/drawing/2014/main" id="{50308B8C-D6CE-4B2E-B0BF-5C762AB486EB}"/>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86</a:t>
            </a:fld>
            <a:endParaRPr lang="zh-CN" altLang="en-US" dirty="0"/>
          </a:p>
        </p:txBody>
      </p:sp>
    </p:spTree>
    <p:extLst>
      <p:ext uri="{BB962C8B-B14F-4D97-AF65-F5344CB8AC3E}">
        <p14:creationId xmlns="" xmlns:p14="http://schemas.microsoft.com/office/powerpoint/2010/main" val="6535728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448921" y="1189040"/>
            <a:ext cx="4004144" cy="2740025"/>
          </a:xfrm>
          <a:prstGeom prst="rect">
            <a:avLst/>
          </a:prstGeom>
          <a:noFill/>
          <a:ln w="9525">
            <a:noFill/>
            <a:miter lim="800000"/>
            <a:headEnd/>
            <a:tailEnd/>
          </a:ln>
        </p:spPr>
        <p:txBody>
          <a:bodyPr lIns="0" tIns="0" rIns="40639" bIns="0"/>
          <a:lstStyle/>
          <a:p>
            <a:pPr marL="39687" defTabSz="642923">
              <a:defRPr/>
            </a:pP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拥有超过</a:t>
            </a:r>
            <a:r>
              <a:rPr lang="en-US" altLang="zh-CN" sz="2000" b="1" dirty="0">
                <a:solidFill>
                  <a:srgbClr val="100971"/>
                </a:solidFill>
                <a:latin typeface="黑体" pitchFamily="2" charset="-122"/>
                <a:ea typeface="黑体" pitchFamily="2" charset="-122"/>
                <a:cs typeface="Times New Roman" pitchFamily="18" charset="0"/>
                <a:sym typeface="Times New Roman" pitchFamily="18" charset="0"/>
              </a:rPr>
              <a:t>150</a:t>
            </a: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名以上的资深工艺师、制版师和打样工。</a:t>
            </a:r>
          </a:p>
          <a:p>
            <a:pPr marL="39687" defTabSz="642923">
              <a:defRPr/>
            </a:pPr>
            <a:endParaRPr lang="en-US" altLang="zh-CN" sz="2000" b="1" dirty="0">
              <a:solidFill>
                <a:srgbClr val="100971"/>
              </a:solidFill>
              <a:latin typeface="黑体" pitchFamily="2" charset="-122"/>
              <a:ea typeface="黑体" pitchFamily="2" charset="-122"/>
              <a:cs typeface="Times New Roman" pitchFamily="18" charset="0"/>
              <a:sym typeface="Times New Roman" pitchFamily="18" charset="0"/>
            </a:endParaRPr>
          </a:p>
          <a:p>
            <a:pPr marL="39687" defTabSz="642923">
              <a:defRPr/>
            </a:pP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拥有世界领先的力克全自动裁剪系统和格博</a:t>
            </a:r>
            <a:r>
              <a:rPr lang="en-US" altLang="zh-CN" sz="2000" b="1" dirty="0">
                <a:solidFill>
                  <a:srgbClr val="100971"/>
                </a:solidFill>
                <a:latin typeface="黑体" pitchFamily="2" charset="-122"/>
                <a:ea typeface="黑体" pitchFamily="2" charset="-122"/>
                <a:cs typeface="Times New Roman" pitchFamily="18" charset="0"/>
                <a:sym typeface="Times New Roman" pitchFamily="18" charset="0"/>
              </a:rPr>
              <a:t>CAD</a:t>
            </a: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制版系统。</a:t>
            </a:r>
            <a:endParaRPr lang="en-US" altLang="zh-CN" sz="2000" b="1" dirty="0">
              <a:solidFill>
                <a:srgbClr val="100971"/>
              </a:solidFill>
              <a:latin typeface="黑体" pitchFamily="2" charset="-122"/>
              <a:ea typeface="黑体" pitchFamily="2" charset="-122"/>
              <a:cs typeface="Times New Roman" pitchFamily="18" charset="0"/>
              <a:sym typeface="Times New Roman" pitchFamily="18" charset="0"/>
            </a:endParaRPr>
          </a:p>
          <a:p>
            <a:pPr marL="39687" defTabSz="642923">
              <a:defRPr/>
            </a:pPr>
            <a:endParaRPr lang="en-US" altLang="zh-CN" sz="2000" b="1" dirty="0">
              <a:solidFill>
                <a:srgbClr val="100971"/>
              </a:solidFill>
              <a:latin typeface="黑体" pitchFamily="2" charset="-122"/>
              <a:ea typeface="黑体" pitchFamily="2" charset="-122"/>
              <a:cs typeface="Times New Roman" pitchFamily="18" charset="0"/>
              <a:sym typeface="Times New Roman" pitchFamily="18" charset="0"/>
            </a:endParaRPr>
          </a:p>
          <a:p>
            <a:pPr marL="39687" defTabSz="642923">
              <a:defRPr/>
            </a:pP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从初样到最终试身确认样，每月出样件数超过</a:t>
            </a:r>
            <a:r>
              <a:rPr lang="en-US" altLang="zh-CN" sz="2000" b="1" dirty="0">
                <a:solidFill>
                  <a:srgbClr val="100971"/>
                </a:solidFill>
                <a:latin typeface="黑体" pitchFamily="2" charset="-122"/>
                <a:ea typeface="黑体" pitchFamily="2" charset="-122"/>
                <a:cs typeface="Times New Roman" pitchFamily="18" charset="0"/>
                <a:sym typeface="Times New Roman" pitchFamily="18" charset="0"/>
              </a:rPr>
              <a:t>1000</a:t>
            </a:r>
            <a:r>
              <a:rPr lang="zh-CN" altLang="en-US" sz="2000" b="1" dirty="0">
                <a:solidFill>
                  <a:srgbClr val="100971"/>
                </a:solidFill>
                <a:latin typeface="黑体" pitchFamily="2" charset="-122"/>
                <a:ea typeface="黑体" pitchFamily="2" charset="-122"/>
                <a:cs typeface="Times New Roman" pitchFamily="18" charset="0"/>
                <a:sym typeface="Times New Roman" pitchFamily="18" charset="0"/>
              </a:rPr>
              <a:t>件以上</a:t>
            </a:r>
            <a:r>
              <a:rPr lang="zh-CN" altLang="en-US" sz="2000" b="1" dirty="0">
                <a:solidFill>
                  <a:srgbClr val="100971"/>
                </a:solidFill>
                <a:latin typeface="微软雅黑" pitchFamily="34" charset="-122"/>
                <a:ea typeface="微软雅黑" pitchFamily="34" charset="-122"/>
                <a:cs typeface="Times New Roman" pitchFamily="18" charset="0"/>
                <a:sym typeface="Times New Roman" pitchFamily="18" charset="0"/>
              </a:rPr>
              <a:t>。</a:t>
            </a:r>
            <a:endParaRPr lang="en-US" altLang="zh-CN" sz="2000" b="1" dirty="0">
              <a:solidFill>
                <a:srgbClr val="100971"/>
              </a:solidFill>
              <a:latin typeface="微软雅黑" pitchFamily="34" charset="-122"/>
              <a:ea typeface="微软雅黑" pitchFamily="34" charset="-122"/>
              <a:cs typeface="Times New Roman" pitchFamily="18" charset="0"/>
              <a:sym typeface="Times New Roman" pitchFamily="18" charset="0"/>
            </a:endParaRPr>
          </a:p>
        </p:txBody>
      </p:sp>
      <p:pic>
        <p:nvPicPr>
          <p:cNvPr id="8196" name="Picture 4" descr="打样中心"/>
          <p:cNvPicPr>
            <a:picLocks noChangeAspect="1" noChangeArrowheads="1"/>
          </p:cNvPicPr>
          <p:nvPr/>
        </p:nvPicPr>
        <p:blipFill>
          <a:blip r:embed="rId2" cstate="print"/>
          <a:srcRect/>
          <a:stretch>
            <a:fillRect/>
          </a:stretch>
        </p:blipFill>
        <p:spPr bwMode="auto">
          <a:xfrm>
            <a:off x="5622735" y="971363"/>
            <a:ext cx="5036347" cy="2983581"/>
          </a:xfrm>
          <a:prstGeom prst="rect">
            <a:avLst/>
          </a:prstGeom>
          <a:noFill/>
          <a:ln w="9525">
            <a:noFill/>
            <a:miter lim="800000"/>
            <a:headEnd/>
            <a:tailEnd/>
          </a:ln>
        </p:spPr>
      </p:pic>
      <p:sp>
        <p:nvSpPr>
          <p:cNvPr id="7" name="灯片编号占位符 6"/>
          <p:cNvSpPr>
            <a:spLocks noGrp="1"/>
          </p:cNvSpPr>
          <p:nvPr>
            <p:ph type="sldNum" sz="quarter" idx="12"/>
          </p:nvPr>
        </p:nvSpPr>
        <p:spPr>
          <a:xfrm>
            <a:off x="8077200" y="6356351"/>
            <a:ext cx="2133600" cy="365125"/>
          </a:xfrm>
        </p:spPr>
        <p:txBody>
          <a:bodyPr/>
          <a:lstStyle/>
          <a:p>
            <a:fld id="{20144489-4265-4853-A6E8-0A4EAFE2DFD5}" type="slidenum">
              <a:rPr lang="zh-CN" altLang="en-US" smtClean="0"/>
              <a:pPr/>
              <a:t>87</a:t>
            </a:fld>
            <a:endParaRPr lang="zh-CN" altLang="en-US" dirty="0"/>
          </a:p>
        </p:txBody>
      </p:sp>
      <p:pic>
        <p:nvPicPr>
          <p:cNvPr id="8" name="Picture 4" descr="技术中心">
            <a:extLst>
              <a:ext uri="{FF2B5EF4-FFF2-40B4-BE49-F238E27FC236}">
                <a16:creationId xmlns="" xmlns:a16="http://schemas.microsoft.com/office/drawing/2014/main" id="{0F5D4E54-C9BF-4F2D-8F37-F313F10D5FD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8921" y="4129670"/>
            <a:ext cx="4173815" cy="2400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6" descr="技术中心办公区">
            <a:extLst>
              <a:ext uri="{FF2B5EF4-FFF2-40B4-BE49-F238E27FC236}">
                <a16:creationId xmlns="" xmlns:a16="http://schemas.microsoft.com/office/drawing/2014/main" id="{87AAB217-BE9D-4D69-82BB-810FA5A66D9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22734" y="3929064"/>
            <a:ext cx="5036345" cy="2926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 xmlns:a16="http://schemas.microsoft.com/office/drawing/2014/main" id="{ADA8F1F9-FB83-4B63-9D29-CF6FD6DC8080}"/>
              </a:ext>
            </a:extLst>
          </p:cNvPr>
          <p:cNvSpPr>
            <a:spLocks noChangeArrowheads="1"/>
          </p:cNvSpPr>
          <p:nvPr/>
        </p:nvSpPr>
        <p:spPr bwMode="auto">
          <a:xfrm>
            <a:off x="335361" y="441325"/>
            <a:ext cx="3527425" cy="1366839"/>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技术开发中心</a:t>
            </a:r>
          </a:p>
        </p:txBody>
      </p:sp>
      <p:sp>
        <p:nvSpPr>
          <p:cNvPr id="11" name="灯片编号占位符 3">
            <a:extLst>
              <a:ext uri="{FF2B5EF4-FFF2-40B4-BE49-F238E27FC236}">
                <a16:creationId xmlns="" xmlns:a16="http://schemas.microsoft.com/office/drawing/2014/main" id="{0658EC50-56C4-44A1-B4DE-5CEA8A8CA309}"/>
              </a:ext>
            </a:extLst>
          </p:cNvPr>
          <p:cNvSpPr txBox="1">
            <a:spLocks/>
          </p:cNvSpPr>
          <p:nvPr/>
        </p:nvSpPr>
        <p:spPr>
          <a:xfrm>
            <a:off x="8737600" y="6356351"/>
            <a:ext cx="2844800" cy="365125"/>
          </a:xfrm>
          <a:prstGeom prst="rect">
            <a:avLst/>
          </a:prstGeom>
        </p:spPr>
        <p:txBody>
          <a:bodyPr vert="horz" lIns="121920" tIns="60960" rIns="121920" bIns="6096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2379C6-F55A-417A-8940-79F88580C143}" type="slidenum">
              <a:rPr lang="zh-CN" altLang="en-US" sz="1600"/>
              <a:pPr>
                <a:defRPr/>
              </a:pPr>
              <a:t>87</a:t>
            </a:fld>
            <a:endParaRPr lang="zh-CN" altLang="en-US" sz="1600" dirty="0"/>
          </a:p>
        </p:txBody>
      </p:sp>
    </p:spTree>
    <p:extLst>
      <p:ext uri="{BB962C8B-B14F-4D97-AF65-F5344CB8AC3E}">
        <p14:creationId xmlns="" xmlns:p14="http://schemas.microsoft.com/office/powerpoint/2010/main" val="20020481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创意园"/>
          <p:cNvPicPr>
            <a:picLocks noChangeAspect="1" noChangeArrowheads="1"/>
          </p:cNvPicPr>
          <p:nvPr/>
        </p:nvPicPr>
        <p:blipFill>
          <a:blip r:embed="rId2" cstate="print"/>
          <a:srcRect/>
          <a:stretch>
            <a:fillRect/>
          </a:stretch>
        </p:blipFill>
        <p:spPr bwMode="auto">
          <a:xfrm>
            <a:off x="1348830" y="548681"/>
            <a:ext cx="9494340" cy="5624233"/>
          </a:xfrm>
          <a:prstGeom prst="rect">
            <a:avLst/>
          </a:prstGeom>
          <a:noFill/>
          <a:ln w="9525">
            <a:noFill/>
            <a:miter lim="800000"/>
            <a:headEnd/>
            <a:tailEnd/>
          </a:ln>
        </p:spPr>
      </p:pic>
      <p:sp>
        <p:nvSpPr>
          <p:cNvPr id="4" name="灯片编号占位符 3">
            <a:extLst>
              <a:ext uri="{FF2B5EF4-FFF2-40B4-BE49-F238E27FC236}">
                <a16:creationId xmlns="" xmlns:a16="http://schemas.microsoft.com/office/drawing/2014/main" id="{42F6F944-BACD-4846-B0BF-FA2B79B867CC}"/>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88</a:t>
            </a:fld>
            <a:endParaRPr lang="zh-CN" altLang="en-US" dirty="0"/>
          </a:p>
        </p:txBody>
      </p:sp>
    </p:spTree>
    <p:extLst>
      <p:ext uri="{BB962C8B-B14F-4D97-AF65-F5344CB8AC3E}">
        <p14:creationId xmlns="" xmlns:p14="http://schemas.microsoft.com/office/powerpoint/2010/main" val="39684335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392379C6-F55A-417A-8940-79F88580C143}" type="slidenum">
              <a:rPr lang="zh-CN" altLang="en-US" smtClean="0"/>
              <a:pPr>
                <a:defRPr/>
              </a:pPr>
              <a:t>89</a:t>
            </a:fld>
            <a:endParaRPr lang="zh-CN" altLang="en-US"/>
          </a:p>
        </p:txBody>
      </p:sp>
      <p:pic>
        <p:nvPicPr>
          <p:cNvPr id="5" name="Picture 5" descr="技术中心.jpg">
            <a:extLst>
              <a:ext uri="{FF2B5EF4-FFF2-40B4-BE49-F238E27FC236}">
                <a16:creationId xmlns="" xmlns:a16="http://schemas.microsoft.com/office/drawing/2014/main" id="{EB6B992F-BA91-4B57-B511-A941D0A6AF2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3720" y="2785658"/>
            <a:ext cx="7416800" cy="3414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图片 8" descr="1.jpg">
            <a:extLst>
              <a:ext uri="{FF2B5EF4-FFF2-40B4-BE49-F238E27FC236}">
                <a16:creationId xmlns="" xmlns:a16="http://schemas.microsoft.com/office/drawing/2014/main" id="{A055D2DF-954B-4180-9CDD-0B5BA21CBCE6}"/>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3321272"/>
            <a:ext cx="5250756" cy="2878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C493BBCF-6CD3-43D6-A493-72D949333F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481" y="356659"/>
            <a:ext cx="6112521" cy="3782341"/>
          </a:xfrm>
          <a:prstGeom prst="rect">
            <a:avLst/>
          </a:prstGeom>
        </p:spPr>
      </p:pic>
      <p:grpSp>
        <p:nvGrpSpPr>
          <p:cNvPr id="2" name="组合 1">
            <a:extLst>
              <a:ext uri="{FF2B5EF4-FFF2-40B4-BE49-F238E27FC236}">
                <a16:creationId xmlns="" xmlns:a16="http://schemas.microsoft.com/office/drawing/2014/main" id="{41A458AC-83D2-4602-853F-B8EA9B49911D}"/>
              </a:ext>
            </a:extLst>
          </p:cNvPr>
          <p:cNvGrpSpPr/>
          <p:nvPr/>
        </p:nvGrpSpPr>
        <p:grpSpPr>
          <a:xfrm>
            <a:off x="6066862" y="1220755"/>
            <a:ext cx="5931007" cy="1983083"/>
            <a:chOff x="4595073" y="806912"/>
            <a:chExt cx="4448255" cy="1487312"/>
          </a:xfrm>
        </p:grpSpPr>
        <p:pic>
          <p:nvPicPr>
            <p:cNvPr id="13" name="图片 12">
              <a:extLst>
                <a:ext uri="{FF2B5EF4-FFF2-40B4-BE49-F238E27FC236}">
                  <a16:creationId xmlns="" xmlns:a16="http://schemas.microsoft.com/office/drawing/2014/main" id="{DFC313A5-73D2-483A-8ADB-77DAE7186B1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6215993" y="602972"/>
              <a:ext cx="1223639" cy="1631519"/>
            </a:xfrm>
            <a:prstGeom prst="rect">
              <a:avLst/>
            </a:prstGeom>
          </p:spPr>
        </p:pic>
        <p:pic>
          <p:nvPicPr>
            <p:cNvPr id="15" name="图片 14">
              <a:extLst>
                <a:ext uri="{FF2B5EF4-FFF2-40B4-BE49-F238E27FC236}">
                  <a16:creationId xmlns="" xmlns:a16="http://schemas.microsoft.com/office/drawing/2014/main" id="{4675B8A0-5FB0-4B65-B4D5-D43C34ABCD3D}"/>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4375880">
              <a:off x="4807243" y="809033"/>
              <a:ext cx="1273021" cy="1697361"/>
            </a:xfrm>
            <a:prstGeom prst="rect">
              <a:avLst/>
            </a:prstGeom>
          </p:spPr>
        </p:pic>
        <p:pic>
          <p:nvPicPr>
            <p:cNvPr id="14" name="图片 13">
              <a:extLst>
                <a:ext uri="{FF2B5EF4-FFF2-40B4-BE49-F238E27FC236}">
                  <a16:creationId xmlns="" xmlns:a16="http://schemas.microsoft.com/office/drawing/2014/main" id="{C085B801-051C-4F84-9BD0-D24996FE74A8}"/>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991817">
              <a:off x="7658103" y="796074"/>
              <a:ext cx="1187335" cy="1583114"/>
            </a:xfrm>
            <a:prstGeom prst="rect">
              <a:avLst/>
            </a:prstGeom>
          </p:spPr>
        </p:pic>
      </p:grpSp>
    </p:spTree>
    <p:extLst>
      <p:ext uri="{BB962C8B-B14F-4D97-AF65-F5344CB8AC3E}">
        <p14:creationId xmlns="" xmlns:p14="http://schemas.microsoft.com/office/powerpoint/2010/main" val="244803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66712" y="380979"/>
            <a:ext cx="10972800" cy="1143000"/>
          </a:xfrm>
          <a:prstGeom prst="rect">
            <a:avLst/>
          </a:prstGeom>
        </p:spPr>
        <p:txBody>
          <a:bodyPr/>
          <a:lstStyle/>
          <a:p>
            <a:pPr defTabSz="1216630" eaLnBrk="0" fontAlgn="base" hangingPunct="0">
              <a:lnSpc>
                <a:spcPct val="90000"/>
              </a:lnSpc>
              <a:spcBef>
                <a:spcPct val="0"/>
              </a:spcBef>
              <a:spcAft>
                <a:spcPct val="0"/>
              </a:spcAft>
              <a:defRPr/>
            </a:pPr>
            <a:r>
              <a:rPr lang="en-US" altLang="zh-CN" sz="4933" b="1" spc="-167" dirty="0">
                <a:ln w="3175">
                  <a:noFill/>
                </a:ln>
                <a:solidFill>
                  <a:srgbClr val="132DAD"/>
                </a:solidFill>
                <a:latin typeface="+mj-lt"/>
                <a:ea typeface="+mj-ea"/>
                <a:cs typeface="+mj-cs"/>
              </a:rPr>
              <a:t>6</a:t>
            </a:r>
            <a:r>
              <a:rPr lang="zh-CN" altLang="en-US" sz="4933" b="1" spc="-167" dirty="0">
                <a:ln w="3175">
                  <a:noFill/>
                </a:ln>
                <a:solidFill>
                  <a:srgbClr val="132DAD"/>
                </a:solidFill>
                <a:latin typeface="+mj-lt"/>
                <a:ea typeface="+mj-ea"/>
                <a:cs typeface="+mj-cs"/>
              </a:rPr>
              <a:t>张图看中国经济</a:t>
            </a:r>
            <a:r>
              <a:rPr lang="en-US" altLang="zh-CN" sz="4933" b="1" spc="-167" dirty="0">
                <a:ln w="3175">
                  <a:noFill/>
                </a:ln>
                <a:solidFill>
                  <a:srgbClr val="132DAD"/>
                </a:solidFill>
                <a:latin typeface="+mj-lt"/>
                <a:ea typeface="+mj-ea"/>
                <a:cs typeface="+mj-cs"/>
              </a:rPr>
              <a:t>20</a:t>
            </a:r>
            <a:r>
              <a:rPr lang="zh-CN" altLang="en-US" sz="4933" b="1" spc="-167" dirty="0">
                <a:ln w="3175">
                  <a:noFill/>
                </a:ln>
                <a:solidFill>
                  <a:srgbClr val="132DAD"/>
                </a:solidFill>
                <a:latin typeface="+mj-lt"/>
                <a:ea typeface="+mj-ea"/>
                <a:cs typeface="+mj-cs"/>
              </a:rPr>
              <a:t>年</a:t>
            </a:r>
          </a:p>
        </p:txBody>
      </p:sp>
      <p:sp>
        <p:nvSpPr>
          <p:cNvPr id="3" name="内容占位符 2"/>
          <p:cNvSpPr txBox="1"/>
          <p:nvPr/>
        </p:nvSpPr>
        <p:spPr>
          <a:xfrm>
            <a:off x="609600" y="1021461"/>
            <a:ext cx="10972800" cy="4525963"/>
          </a:xfrm>
          <a:prstGeom prst="rect">
            <a:avLst/>
          </a:prstGeom>
        </p:spPr>
        <p:txBody>
          <a:bodyPr/>
          <a:lstStyle/>
          <a:p>
            <a:pPr marL="385224" indent="-385224" defTabSz="1216630" eaLnBrk="0" fontAlgn="base" hangingPunct="0">
              <a:lnSpc>
                <a:spcPct val="90000"/>
              </a:lnSpc>
              <a:spcBef>
                <a:spcPct val="20000"/>
              </a:spcBef>
              <a:spcAft>
                <a:spcPct val="0"/>
              </a:spcAft>
              <a:defRPr/>
            </a:pPr>
            <a:endParaRPr lang="zh-CN" altLang="en-US" sz="3067" dirty="0">
              <a:solidFill>
                <a:schemeClr val="bg1"/>
              </a:solidFill>
              <a:latin typeface="Arial" panose="020B0604020202020204" pitchFamily="34" charset="0"/>
            </a:endParaRPr>
          </a:p>
        </p:txBody>
      </p:sp>
      <p:sp>
        <p:nvSpPr>
          <p:cNvPr id="6" name="Rectangle 6"/>
          <p:cNvSpPr>
            <a:spLocks noChangeArrowheads="1"/>
          </p:cNvSpPr>
          <p:nvPr/>
        </p:nvSpPr>
        <p:spPr bwMode="auto">
          <a:xfrm>
            <a:off x="8737600" y="6245225"/>
            <a:ext cx="2844800" cy="476251"/>
          </a:xfrm>
          <a:prstGeom prst="rect">
            <a:avLst/>
          </a:prstGeom>
          <a:noFill/>
          <a:ln w="9525">
            <a:noFill/>
            <a:miter lim="800000"/>
          </a:ln>
        </p:spPr>
        <p:txBody>
          <a:bodyPr/>
          <a:lstStyle/>
          <a:p>
            <a:pPr algn="r"/>
            <a:endParaRPr lang="en-GB" altLang="zh-CN" sz="1867" dirty="0">
              <a:solidFill>
                <a:schemeClr val="bg2"/>
              </a:solidFill>
            </a:endParaRPr>
          </a:p>
        </p:txBody>
      </p:sp>
      <p:sp>
        <p:nvSpPr>
          <p:cNvPr id="4" name="灯片编号占位符 3"/>
          <p:cNvSpPr>
            <a:spLocks noGrp="1"/>
          </p:cNvSpPr>
          <p:nvPr>
            <p:ph type="sldNum" sz="quarter" idx="4294967295"/>
          </p:nvPr>
        </p:nvSpPr>
        <p:spPr>
          <a:xfrm>
            <a:off x="8610600" y="6356351"/>
            <a:ext cx="2743200" cy="365125"/>
          </a:xfrm>
          <a:prstGeom prst="rect">
            <a:avLst/>
          </a:prstGeom>
        </p:spPr>
        <p:txBody>
          <a:bodyPr/>
          <a:lstStyle/>
          <a:p>
            <a:fld id="{7D9BB5D0-35E4-459D-AEF3-FE4D7C45CC19}" type="slidenum">
              <a:rPr lang="zh-CN" altLang="en-US" smtClean="0"/>
              <a:pPr/>
              <a:t>9</a:t>
            </a:fld>
            <a:endParaRPr lang="zh-CN" altLang="en-US"/>
          </a:p>
        </p:txBody>
      </p:sp>
      <p:sp>
        <p:nvSpPr>
          <p:cNvPr id="7" name="标题 1"/>
          <p:cNvSpPr txBox="1"/>
          <p:nvPr/>
        </p:nvSpPr>
        <p:spPr>
          <a:xfrm>
            <a:off x="666712" y="1217374"/>
            <a:ext cx="10972800" cy="476253"/>
          </a:xfrm>
          <a:prstGeom prst="rect">
            <a:avLst/>
          </a:prstGeom>
        </p:spPr>
        <p:txBody>
          <a:bodyPr/>
          <a:lstStyle/>
          <a:p>
            <a:pPr marL="385224" indent="-385224" defTabSz="1216630" eaLnBrk="0" hangingPunct="0">
              <a:lnSpc>
                <a:spcPct val="90000"/>
              </a:lnSpc>
              <a:spcBef>
                <a:spcPct val="20000"/>
              </a:spcBef>
              <a:buFont typeface="Arial" panose="020B0604020202020204" pitchFamily="34" charset="0"/>
              <a:buChar char="•"/>
              <a:defRPr/>
            </a:pPr>
            <a:r>
              <a:rPr lang="zh-CN" altLang="en-US" sz="2667" dirty="0">
                <a:solidFill>
                  <a:srgbClr val="132DAD"/>
                </a:solidFill>
                <a:latin typeface="黑体" panose="02010609060101010101" pitchFamily="2" charset="-122"/>
                <a:ea typeface="黑体" panose="02010609060101010101" pitchFamily="2" charset="-122"/>
              </a:rPr>
              <a:t>中国</a:t>
            </a:r>
            <a:r>
              <a:rPr lang="en-US" altLang="zh-CN" sz="2667" dirty="0">
                <a:solidFill>
                  <a:srgbClr val="132DAD"/>
                </a:solidFill>
              </a:rPr>
              <a:t>GDP</a:t>
            </a:r>
            <a:r>
              <a:rPr lang="zh-CN" altLang="en-US" sz="2667" dirty="0">
                <a:solidFill>
                  <a:srgbClr val="132DAD"/>
                </a:solidFill>
              </a:rPr>
              <a:t>年增长（</a:t>
            </a:r>
            <a:r>
              <a:rPr lang="en-US" altLang="zh-CN" sz="2667" dirty="0">
                <a:solidFill>
                  <a:srgbClr val="132DAD"/>
                </a:solidFill>
              </a:rPr>
              <a:t>1992-2017</a:t>
            </a:r>
            <a:r>
              <a:rPr lang="zh-CN" altLang="en-US" sz="2667" dirty="0">
                <a:solidFill>
                  <a:srgbClr val="132DAD"/>
                </a:solidFill>
              </a:rPr>
              <a:t>）</a:t>
            </a:r>
          </a:p>
        </p:txBody>
      </p:sp>
      <p:pic>
        <p:nvPicPr>
          <p:cNvPr id="12" name="Picture 2" descr="C:\Users\qiulihua\Desktop\2016年\新建文件夹\2055332358.jpg">
            <a:extLst>
              <a:ext uri="{FF2B5EF4-FFF2-40B4-BE49-F238E27FC236}">
                <a16:creationId xmlns="" xmlns:a16="http://schemas.microsoft.com/office/drawing/2014/main" id="{0F921444-9BF1-4743-8BCF-EC48F85597A3}"/>
              </a:ext>
            </a:extLst>
          </p:cNvPr>
          <p:cNvPicPr>
            <a:picLocks noChangeAspect="1" noChangeArrowheads="1"/>
          </p:cNvPicPr>
          <p:nvPr/>
        </p:nvPicPr>
        <p:blipFill>
          <a:blip r:embed="rId2" cstate="print"/>
          <a:srcRect/>
          <a:stretch>
            <a:fillRect/>
          </a:stretch>
        </p:blipFill>
        <p:spPr bwMode="auto">
          <a:xfrm>
            <a:off x="1142965" y="1809739"/>
            <a:ext cx="8953563" cy="4286280"/>
          </a:xfrm>
          <a:prstGeom prst="rect">
            <a:avLst/>
          </a:prstGeom>
          <a:noFill/>
          <a:ln>
            <a:solidFill>
              <a:srgbClr val="FF0000"/>
            </a:solidFill>
          </a:ln>
        </p:spPr>
      </p:pic>
      <p:grpSp>
        <p:nvGrpSpPr>
          <p:cNvPr id="5" name="组合 12">
            <a:extLst>
              <a:ext uri="{FF2B5EF4-FFF2-40B4-BE49-F238E27FC236}">
                <a16:creationId xmlns="" xmlns:a16="http://schemas.microsoft.com/office/drawing/2014/main" id="{2C79CA01-F976-42D7-8DD1-48EF3E733C43}"/>
              </a:ext>
            </a:extLst>
          </p:cNvPr>
          <p:cNvGrpSpPr/>
          <p:nvPr/>
        </p:nvGrpSpPr>
        <p:grpSpPr>
          <a:xfrm>
            <a:off x="9425843" y="4977715"/>
            <a:ext cx="1082646" cy="749433"/>
            <a:chOff x="7044031" y="3699880"/>
            <a:chExt cx="811985" cy="562074"/>
          </a:xfrm>
        </p:grpSpPr>
        <p:sp>
          <p:nvSpPr>
            <p:cNvPr id="14" name="TextBox 23">
              <a:extLst>
                <a:ext uri="{FF2B5EF4-FFF2-40B4-BE49-F238E27FC236}">
                  <a16:creationId xmlns="" xmlns:a16="http://schemas.microsoft.com/office/drawing/2014/main" id="{B8E9A8DB-6E0A-48D9-865E-5390C10C776D}"/>
                </a:ext>
              </a:extLst>
            </p:cNvPr>
            <p:cNvSpPr txBox="1"/>
            <p:nvPr/>
          </p:nvSpPr>
          <p:spPr>
            <a:xfrm>
              <a:off x="7331587" y="4054205"/>
              <a:ext cx="524429" cy="207749"/>
            </a:xfrm>
            <a:prstGeom prst="rect">
              <a:avLst/>
            </a:prstGeom>
            <a:noFill/>
          </p:spPr>
          <p:txBody>
            <a:bodyPr wrap="square" rtlCol="0">
              <a:spAutoFit/>
            </a:bodyPr>
            <a:lstStyle/>
            <a:p>
              <a:r>
                <a:rPr lang="en-US" altLang="zh-CN" sz="1200" dirty="0"/>
                <a:t>2016</a:t>
              </a:r>
              <a:endParaRPr lang="zh-CN" altLang="en-US" sz="1200" dirty="0"/>
            </a:p>
          </p:txBody>
        </p:sp>
        <p:sp>
          <p:nvSpPr>
            <p:cNvPr id="15" name="TextBox 25">
              <a:extLst>
                <a:ext uri="{FF2B5EF4-FFF2-40B4-BE49-F238E27FC236}">
                  <a16:creationId xmlns="" xmlns:a16="http://schemas.microsoft.com/office/drawing/2014/main" id="{46C649E8-6AC4-42F5-A1B4-89A973FF16B4}"/>
                </a:ext>
              </a:extLst>
            </p:cNvPr>
            <p:cNvSpPr txBox="1"/>
            <p:nvPr/>
          </p:nvSpPr>
          <p:spPr>
            <a:xfrm>
              <a:off x="7044031" y="4050469"/>
              <a:ext cx="524429" cy="207749"/>
            </a:xfrm>
            <a:prstGeom prst="rect">
              <a:avLst/>
            </a:prstGeom>
            <a:noFill/>
          </p:spPr>
          <p:txBody>
            <a:bodyPr wrap="square" rtlCol="0">
              <a:spAutoFit/>
            </a:bodyPr>
            <a:lstStyle/>
            <a:p>
              <a:r>
                <a:rPr lang="en-US" altLang="zh-CN" sz="1200" dirty="0"/>
                <a:t>2015</a:t>
              </a:r>
              <a:endParaRPr lang="zh-CN" altLang="en-US" sz="1200" dirty="0"/>
            </a:p>
          </p:txBody>
        </p:sp>
        <p:cxnSp>
          <p:nvCxnSpPr>
            <p:cNvPr id="16" name="直接连接符 15">
              <a:extLst>
                <a:ext uri="{FF2B5EF4-FFF2-40B4-BE49-F238E27FC236}">
                  <a16:creationId xmlns="" xmlns:a16="http://schemas.microsoft.com/office/drawing/2014/main" id="{B0C9DEA4-0977-46FF-8BF0-0FEB754D33C7}"/>
                </a:ext>
              </a:extLst>
            </p:cNvPr>
            <p:cNvCxnSpPr>
              <a:cxnSpLocks/>
            </p:cNvCxnSpPr>
            <p:nvPr/>
          </p:nvCxnSpPr>
          <p:spPr>
            <a:xfrm>
              <a:off x="7240666" y="3699880"/>
              <a:ext cx="298227" cy="170595"/>
            </a:xfrm>
            <a:prstGeom prst="line">
              <a:avLst/>
            </a:prstGeom>
            <a:ln w="18415">
              <a:solidFill>
                <a:srgbClr val="C00000"/>
              </a:solidFill>
            </a:ln>
          </p:spPr>
          <p:style>
            <a:lnRef idx="1">
              <a:schemeClr val="accent6"/>
            </a:lnRef>
            <a:fillRef idx="0">
              <a:schemeClr val="accent6"/>
            </a:fillRef>
            <a:effectRef idx="0">
              <a:schemeClr val="accent6"/>
            </a:effectRef>
            <a:fontRef idx="minor">
              <a:schemeClr val="tx1"/>
            </a:fontRef>
          </p:style>
        </p:cxnSp>
      </p:grpSp>
      <p:cxnSp>
        <p:nvCxnSpPr>
          <p:cNvPr id="17" name="直接连接符 16">
            <a:extLst>
              <a:ext uri="{FF2B5EF4-FFF2-40B4-BE49-F238E27FC236}">
                <a16:creationId xmlns="" xmlns:a16="http://schemas.microsoft.com/office/drawing/2014/main" id="{6FD6F36F-7490-4898-B0AE-29307240C4F2}"/>
              </a:ext>
            </a:extLst>
          </p:cNvPr>
          <p:cNvCxnSpPr>
            <a:cxnSpLocks/>
          </p:cNvCxnSpPr>
          <p:nvPr/>
        </p:nvCxnSpPr>
        <p:spPr>
          <a:xfrm flipV="1">
            <a:off x="10058400" y="5132029"/>
            <a:ext cx="392205" cy="78127"/>
          </a:xfrm>
          <a:prstGeom prst="line">
            <a:avLst/>
          </a:prstGeom>
          <a:ln w="18415">
            <a:solidFill>
              <a:srgbClr val="C00000"/>
            </a:solidFill>
          </a:ln>
        </p:spPr>
        <p:style>
          <a:lnRef idx="1">
            <a:schemeClr val="accent6"/>
          </a:lnRef>
          <a:fillRef idx="0">
            <a:schemeClr val="accent6"/>
          </a:fillRef>
          <a:effectRef idx="0">
            <a:schemeClr val="accent6"/>
          </a:effectRef>
          <a:fontRef idx="minor">
            <a:schemeClr val="tx1"/>
          </a:fontRef>
        </p:style>
      </p:cxnSp>
      <p:sp>
        <p:nvSpPr>
          <p:cNvPr id="18" name="TextBox 19">
            <a:extLst>
              <a:ext uri="{FF2B5EF4-FFF2-40B4-BE49-F238E27FC236}">
                <a16:creationId xmlns="" xmlns:a16="http://schemas.microsoft.com/office/drawing/2014/main" id="{FE5B1918-8104-4387-8983-4E45168FE79E}"/>
              </a:ext>
            </a:extLst>
          </p:cNvPr>
          <p:cNvSpPr txBox="1"/>
          <p:nvPr/>
        </p:nvSpPr>
        <p:spPr>
          <a:xfrm>
            <a:off x="10192658" y="5450038"/>
            <a:ext cx="699239" cy="276999"/>
          </a:xfrm>
          <a:prstGeom prst="rect">
            <a:avLst/>
          </a:prstGeom>
          <a:noFill/>
        </p:spPr>
        <p:txBody>
          <a:bodyPr wrap="square" rtlCol="0">
            <a:spAutoFit/>
          </a:bodyPr>
          <a:lstStyle/>
          <a:p>
            <a:r>
              <a:rPr lang="en-US" altLang="zh-CN" sz="1200" dirty="0"/>
              <a:t>2017</a:t>
            </a:r>
            <a:endParaRPr lang="zh-CN" altLang="en-US" sz="1200"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会议材料准备2018.8.15\小工具面料中心市场开发中心图片\IMG_0940_副本.jpg"/>
          <p:cNvPicPr>
            <a:picLocks noChangeAspect="1" noChangeArrowheads="1"/>
          </p:cNvPicPr>
          <p:nvPr/>
        </p:nvPicPr>
        <p:blipFill rotWithShape="1">
          <a:blip r:embed="rId2" cstate="print"/>
          <a:srcRect r="21188"/>
          <a:stretch/>
        </p:blipFill>
        <p:spPr bwMode="auto">
          <a:xfrm>
            <a:off x="238465" y="4186617"/>
            <a:ext cx="6336704" cy="2534860"/>
          </a:xfrm>
          <a:prstGeom prst="roundRect">
            <a:avLst>
              <a:gd name="adj" fmla="val 4167"/>
            </a:avLst>
          </a:prstGeom>
          <a:solidFill>
            <a:srgbClr val="FFFFFF"/>
          </a:solidFill>
          <a:ln w="76200" cap="sq">
            <a:solidFill>
              <a:srgbClr val="EAEAEA"/>
            </a:solidFill>
            <a:miter lim="800000"/>
          </a:ln>
          <a:effectLst>
            <a:reflection blurRad="12700" endPos="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a:extLst>
              <a:ext uri="{FF2B5EF4-FFF2-40B4-BE49-F238E27FC236}">
                <a16:creationId xmlns="" xmlns:a16="http://schemas.microsoft.com/office/drawing/2014/main" id="{C4300E5B-5DAD-4A72-AB3E-2730BE2AB14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75170" y="3140817"/>
            <a:ext cx="5370991" cy="358066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077" name="Picture 5"/>
          <p:cNvPicPr>
            <a:picLocks noChangeAspect="1" noChangeArrowheads="1"/>
          </p:cNvPicPr>
          <p:nvPr/>
        </p:nvPicPr>
        <p:blipFill>
          <a:blip r:embed="rId4" cstate="print"/>
          <a:srcRect/>
          <a:stretch>
            <a:fillRect/>
          </a:stretch>
        </p:blipFill>
        <p:spPr bwMode="auto">
          <a:xfrm>
            <a:off x="7079771" y="498153"/>
            <a:ext cx="4008784" cy="26725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218" name="Rectangle 2"/>
          <p:cNvSpPr>
            <a:spLocks noChangeArrowheads="1"/>
          </p:cNvSpPr>
          <p:nvPr/>
        </p:nvSpPr>
        <p:spPr bwMode="auto">
          <a:xfrm>
            <a:off x="238465" y="308119"/>
            <a:ext cx="6696075" cy="981075"/>
          </a:xfrm>
          <a:prstGeom prst="rect">
            <a:avLst/>
          </a:prstGeom>
          <a:noFill/>
          <a:ln w="9525">
            <a:noFill/>
            <a:miter lim="800000"/>
            <a:headEnd/>
            <a:tailEnd/>
          </a:ln>
        </p:spPr>
        <p:txBody>
          <a:bodyPr lIns="0" tIns="0" rIns="40639" bIns="0"/>
          <a:lstStyle/>
          <a:p>
            <a:pPr marL="39687" defTabSz="642923"/>
            <a:r>
              <a:rPr lang="en-US" altLang="zh-CN" sz="4000" b="1" dirty="0">
                <a:solidFill>
                  <a:srgbClr val="001F67"/>
                </a:solidFill>
                <a:latin typeface="微软雅黑" pitchFamily="34" charset="-122"/>
                <a:ea typeface="微软雅黑" pitchFamily="34" charset="-122"/>
                <a:cs typeface="Times New Roman" pitchFamily="18" charset="0"/>
                <a:sym typeface="Times New Roman" pitchFamily="18" charset="0"/>
              </a:rPr>
              <a:t>IE</a:t>
            </a:r>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中心</a:t>
            </a:r>
            <a:r>
              <a:rPr lang="en-US" altLang="zh-CN" sz="4000" b="1" dirty="0">
                <a:solidFill>
                  <a:srgbClr val="001F67"/>
                </a:solidFill>
                <a:latin typeface="微软雅黑" pitchFamily="34" charset="-122"/>
                <a:ea typeface="微软雅黑" pitchFamily="34" charset="-122"/>
                <a:cs typeface="Times New Roman" pitchFamily="18" charset="0"/>
                <a:sym typeface="Times New Roman" pitchFamily="18" charset="0"/>
              </a:rPr>
              <a:t>——</a:t>
            </a:r>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小工具研究</a:t>
            </a:r>
          </a:p>
        </p:txBody>
      </p:sp>
      <p:pic>
        <p:nvPicPr>
          <p:cNvPr id="3076" name="Picture 4" descr="D:\会议材料准备2018.8.15\小工具面料中心市场开发中心图片\IMG_0927.JPG"/>
          <p:cNvPicPr>
            <a:picLocks noChangeAspect="1" noChangeArrowheads="1"/>
          </p:cNvPicPr>
          <p:nvPr/>
        </p:nvPicPr>
        <p:blipFill>
          <a:blip r:embed="rId5" cstate="print"/>
          <a:srcRect/>
          <a:stretch>
            <a:fillRect/>
          </a:stretch>
        </p:blipFill>
        <p:spPr bwMode="auto">
          <a:xfrm>
            <a:off x="1674537" y="1031463"/>
            <a:ext cx="4733175" cy="3155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灯片编号占位符 3">
            <a:extLst>
              <a:ext uri="{FF2B5EF4-FFF2-40B4-BE49-F238E27FC236}">
                <a16:creationId xmlns="" xmlns:a16="http://schemas.microsoft.com/office/drawing/2014/main" id="{0EE68580-FF6E-4FD9-91E3-BF3E9F54FBB1}"/>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90</a:t>
            </a:fld>
            <a:endParaRPr lang="zh-CN" altLang="en-US" dirty="0"/>
          </a:p>
        </p:txBody>
      </p:sp>
    </p:spTree>
    <p:extLst>
      <p:ext uri="{BB962C8B-B14F-4D97-AF65-F5344CB8AC3E}">
        <p14:creationId xmlns="" xmlns:p14="http://schemas.microsoft.com/office/powerpoint/2010/main" val="12980294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23392" y="260648"/>
            <a:ext cx="5400675" cy="574675"/>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模板中心</a:t>
            </a:r>
          </a:p>
        </p:txBody>
      </p:sp>
      <p:sp>
        <p:nvSpPr>
          <p:cNvPr id="6" name="灯片编号占位符 6"/>
          <p:cNvSpPr>
            <a:spLocks noGrp="1"/>
          </p:cNvSpPr>
          <p:nvPr>
            <p:ph type="sldNum" sz="quarter" idx="12"/>
          </p:nvPr>
        </p:nvSpPr>
        <p:spPr>
          <a:xfrm>
            <a:off x="8077200" y="6356351"/>
            <a:ext cx="2133600" cy="365125"/>
          </a:xfrm>
        </p:spPr>
        <p:txBody>
          <a:bodyPr/>
          <a:lstStyle/>
          <a:p>
            <a:fld id="{20144489-4265-4853-A6E8-0A4EAFE2DFD5}" type="slidenum">
              <a:rPr lang="zh-CN" altLang="en-US" smtClean="0"/>
              <a:pPr/>
              <a:t>91</a:t>
            </a:fld>
            <a:endParaRPr lang="zh-CN" altLang="en-US" dirty="0"/>
          </a:p>
        </p:txBody>
      </p:sp>
      <p:grpSp>
        <p:nvGrpSpPr>
          <p:cNvPr id="2" name="组合 1">
            <a:extLst>
              <a:ext uri="{FF2B5EF4-FFF2-40B4-BE49-F238E27FC236}">
                <a16:creationId xmlns="" xmlns:a16="http://schemas.microsoft.com/office/drawing/2014/main" id="{7DE83B68-103B-44ED-8FE7-B43030F62194}"/>
              </a:ext>
            </a:extLst>
          </p:cNvPr>
          <p:cNvGrpSpPr/>
          <p:nvPr/>
        </p:nvGrpSpPr>
        <p:grpSpPr>
          <a:xfrm>
            <a:off x="1103445" y="1029062"/>
            <a:ext cx="10111296" cy="5707988"/>
            <a:chOff x="827584" y="771796"/>
            <a:chExt cx="7583472" cy="4280991"/>
          </a:xfrm>
        </p:grpSpPr>
        <p:pic>
          <p:nvPicPr>
            <p:cNvPr id="7170" name="Picture 2" descr="D:\会议材料准备2018.8.15\小工具面料中心市场开发中心图片\微信图片_20180815164357.jpg"/>
            <p:cNvPicPr>
              <a:picLocks noChangeAspect="1" noChangeArrowheads="1"/>
            </p:cNvPicPr>
            <p:nvPr/>
          </p:nvPicPr>
          <p:blipFill>
            <a:blip r:embed="rId2" cstate="print"/>
            <a:srcRect/>
            <a:stretch>
              <a:fillRect/>
            </a:stretch>
          </p:blipFill>
          <p:spPr bwMode="auto">
            <a:xfrm>
              <a:off x="827584" y="771796"/>
              <a:ext cx="7583472" cy="42809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1" name="Picture 3" descr="D:\会议材料准备2018.8.15\小工具面料中心市场开发中心图片\微信图片_20180815164338.jpg"/>
            <p:cNvPicPr>
              <a:picLocks noChangeAspect="1" noChangeArrowheads="1"/>
            </p:cNvPicPr>
            <p:nvPr/>
          </p:nvPicPr>
          <p:blipFill>
            <a:blip r:embed="rId3" cstate="print"/>
            <a:srcRect/>
            <a:stretch>
              <a:fillRect/>
            </a:stretch>
          </p:blipFill>
          <p:spPr bwMode="auto">
            <a:xfrm>
              <a:off x="827584" y="2817054"/>
              <a:ext cx="3960440" cy="2235733"/>
            </a:xfrm>
            <a:prstGeom prst="rect">
              <a:avLst/>
            </a:prstGeom>
            <a:ln>
              <a:noFill/>
            </a:ln>
            <a:effectLst>
              <a:softEdge rad="112500"/>
            </a:effectLst>
          </p:spPr>
        </p:pic>
        <p:pic>
          <p:nvPicPr>
            <p:cNvPr id="8" name="Picture 7"/>
            <p:cNvPicPr>
              <a:picLocks noChangeAspect="1" noChangeArrowheads="1"/>
            </p:cNvPicPr>
            <p:nvPr/>
          </p:nvPicPr>
          <p:blipFill>
            <a:blip r:embed="rId4" cstate="print"/>
            <a:srcRect/>
            <a:stretch>
              <a:fillRect/>
            </a:stretch>
          </p:blipFill>
          <p:spPr bwMode="auto">
            <a:xfrm>
              <a:off x="4860031" y="2826132"/>
              <a:ext cx="3399781" cy="2126239"/>
            </a:xfrm>
            <a:prstGeom prst="roundRect">
              <a:avLst>
                <a:gd name="adj" fmla="val 4167"/>
              </a:avLst>
            </a:prstGeom>
            <a:solidFill>
              <a:srgbClr val="FFFFFF"/>
            </a:solidFill>
            <a:ln w="76200" cap="sq">
              <a:solidFill>
                <a:srgbClr val="E0DED5"/>
              </a:solidFill>
              <a:miter lim="800000"/>
            </a:ln>
            <a:effectLst>
              <a:reflection blurRad="12700" endPos="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9" name="灯片编号占位符 3">
            <a:extLst>
              <a:ext uri="{FF2B5EF4-FFF2-40B4-BE49-F238E27FC236}">
                <a16:creationId xmlns="" xmlns:a16="http://schemas.microsoft.com/office/drawing/2014/main" id="{B4F4DB3E-16D0-457F-AEE3-7A64D91B6AE7}"/>
              </a:ext>
            </a:extLst>
          </p:cNvPr>
          <p:cNvSpPr txBox="1">
            <a:spLocks/>
          </p:cNvSpPr>
          <p:nvPr/>
        </p:nvSpPr>
        <p:spPr>
          <a:xfrm>
            <a:off x="8737600" y="6356351"/>
            <a:ext cx="2844800" cy="365125"/>
          </a:xfrm>
          <a:prstGeom prst="rect">
            <a:avLst/>
          </a:prstGeom>
        </p:spPr>
        <p:txBody>
          <a:bodyPr vert="horz" lIns="121920" tIns="60960" rIns="121920" bIns="6096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2379C6-F55A-417A-8940-79F88580C143}" type="slidenum">
              <a:rPr lang="zh-CN" altLang="en-US" sz="1600"/>
              <a:pPr>
                <a:defRPr/>
              </a:pPr>
              <a:t>91</a:t>
            </a:fld>
            <a:endParaRPr lang="zh-CN" altLang="en-US" sz="1600" dirty="0"/>
          </a:p>
        </p:txBody>
      </p:sp>
    </p:spTree>
    <p:extLst>
      <p:ext uri="{BB962C8B-B14F-4D97-AF65-F5344CB8AC3E}">
        <p14:creationId xmlns="" xmlns:p14="http://schemas.microsoft.com/office/powerpoint/2010/main" val="30982144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C191C72-3E99-4E7B-ADD2-D3C1361CF915}"/>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745"/>
          <a:stretch/>
        </p:blipFill>
        <p:spPr>
          <a:xfrm>
            <a:off x="6480043" y="836713"/>
            <a:ext cx="4823528" cy="2906775"/>
          </a:xfrm>
          <a:prstGeom prst="rect">
            <a:avLst/>
          </a:prstGeom>
        </p:spPr>
      </p:pic>
      <p:pic>
        <p:nvPicPr>
          <p:cNvPr id="5" name="图片 4">
            <a:extLst>
              <a:ext uri="{FF2B5EF4-FFF2-40B4-BE49-F238E27FC236}">
                <a16:creationId xmlns="" xmlns:a16="http://schemas.microsoft.com/office/drawing/2014/main" id="{73AC4B2A-5549-4272-93AA-11D6643FBC73}"/>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636" t="2391" r="3964" b="11703"/>
          <a:stretch/>
        </p:blipFill>
        <p:spPr>
          <a:xfrm>
            <a:off x="6480043" y="3659580"/>
            <a:ext cx="4824648" cy="2574763"/>
          </a:xfrm>
          <a:prstGeom prst="rect">
            <a:avLst/>
          </a:prstGeom>
        </p:spPr>
      </p:pic>
      <p:pic>
        <p:nvPicPr>
          <p:cNvPr id="17" name="图片 16">
            <a:extLst>
              <a:ext uri="{FF2B5EF4-FFF2-40B4-BE49-F238E27FC236}">
                <a16:creationId xmlns="" xmlns:a16="http://schemas.microsoft.com/office/drawing/2014/main" id="{89E4E7C4-A5AD-4969-8595-CE2E36C80147}"/>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3497" t="12094"/>
          <a:stretch/>
        </p:blipFill>
        <p:spPr>
          <a:xfrm>
            <a:off x="718015" y="836713"/>
            <a:ext cx="5088565" cy="3383724"/>
          </a:xfrm>
          <a:prstGeom prst="rect">
            <a:avLst/>
          </a:prstGeom>
        </p:spPr>
      </p:pic>
      <p:pic>
        <p:nvPicPr>
          <p:cNvPr id="7" name="内容占位符 6">
            <a:extLst>
              <a:ext uri="{FF2B5EF4-FFF2-40B4-BE49-F238E27FC236}">
                <a16:creationId xmlns="" xmlns:a16="http://schemas.microsoft.com/office/drawing/2014/main" id="{2F919BA3-F0E0-447C-B64F-F898FCC4A3D1}"/>
              </a:ext>
            </a:extLst>
          </p:cNvPr>
          <p:cNvPicPr>
            <a:picLocks noGrp="1" noChangeAspect="1"/>
          </p:cNvPicPr>
          <p:nvPr>
            <p:ph idx="1"/>
          </p:nvPr>
        </p:nvPicPr>
        <p:blipFill rotWithShape="1">
          <a:blip r:embed="rId5" cstate="print">
            <a:extLst>
              <a:ext uri="{28A0092B-C50C-407E-A947-70E740481C1C}">
                <a14:useLocalDpi xmlns="" xmlns:a14="http://schemas.microsoft.com/office/drawing/2010/main" val="0"/>
              </a:ext>
            </a:extLst>
          </a:blip>
          <a:srcRect t="1728" r="4529" b="33626"/>
          <a:stretch/>
        </p:blipFill>
        <p:spPr>
          <a:xfrm>
            <a:off x="718016" y="3650119"/>
            <a:ext cx="5088565" cy="2584224"/>
          </a:xfrm>
        </p:spPr>
      </p:pic>
      <p:sp>
        <p:nvSpPr>
          <p:cNvPr id="19" name="灯片编号占位符 3">
            <a:extLst>
              <a:ext uri="{FF2B5EF4-FFF2-40B4-BE49-F238E27FC236}">
                <a16:creationId xmlns="" xmlns:a16="http://schemas.microsoft.com/office/drawing/2014/main" id="{F3D72F0A-3F13-429B-BA63-AAA62F4A5035}"/>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92</a:t>
            </a:fld>
            <a:endParaRPr lang="zh-CN" altLang="en-US" dirty="0"/>
          </a:p>
        </p:txBody>
      </p:sp>
      <p:sp>
        <p:nvSpPr>
          <p:cNvPr id="8" name="Rectangle 2">
            <a:extLst>
              <a:ext uri="{FF2B5EF4-FFF2-40B4-BE49-F238E27FC236}">
                <a16:creationId xmlns="" xmlns:a16="http://schemas.microsoft.com/office/drawing/2014/main" id="{160EEA45-9965-48A1-8359-34E098E9F5C3}"/>
              </a:ext>
            </a:extLst>
          </p:cNvPr>
          <p:cNvSpPr>
            <a:spLocks noChangeArrowheads="1"/>
          </p:cNvSpPr>
          <p:nvPr/>
        </p:nvSpPr>
        <p:spPr bwMode="auto">
          <a:xfrm>
            <a:off x="623392" y="260648"/>
            <a:ext cx="5400675" cy="574675"/>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信息中心</a:t>
            </a:r>
          </a:p>
        </p:txBody>
      </p:sp>
    </p:spTree>
    <p:extLst>
      <p:ext uri="{BB962C8B-B14F-4D97-AF65-F5344CB8AC3E}">
        <p14:creationId xmlns="" xmlns:p14="http://schemas.microsoft.com/office/powerpoint/2010/main" val="20230102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D531089-1121-4074-BA06-624811A3D129}"/>
              </a:ext>
            </a:extLst>
          </p:cNvPr>
          <p:cNvSpPr>
            <a:spLocks noGrp="1"/>
          </p:cNvSpPr>
          <p:nvPr>
            <p:ph type="title"/>
          </p:nvPr>
        </p:nvSpPr>
        <p:spPr>
          <a:xfrm>
            <a:off x="1536711" y="2194488"/>
            <a:ext cx="9793088" cy="1440160"/>
          </a:xfrm>
        </p:spPr>
        <p:txBody>
          <a:bodyPr>
            <a:normAutofit/>
          </a:bodyPr>
          <a:lstStyle/>
          <a:p>
            <a:r>
              <a:rPr lang="en-US" altLang="zh-CN" sz="4400" b="1" dirty="0">
                <a:latin typeface="+mn-ea"/>
                <a:ea typeface="+mn-ea"/>
              </a:rPr>
              <a:t>2</a:t>
            </a:r>
            <a:r>
              <a:rPr lang="zh-CN" altLang="en-US" sz="4400" b="1" dirty="0">
                <a:latin typeface="+mn-ea"/>
                <a:ea typeface="+mn-ea"/>
              </a:rPr>
              <a:t>、加强质量保证能力建设</a:t>
            </a:r>
          </a:p>
        </p:txBody>
      </p:sp>
      <p:sp>
        <p:nvSpPr>
          <p:cNvPr id="4" name="灯片编号占位符 6">
            <a:extLst>
              <a:ext uri="{FF2B5EF4-FFF2-40B4-BE49-F238E27FC236}">
                <a16:creationId xmlns="" xmlns:a16="http://schemas.microsoft.com/office/drawing/2014/main" id="{50308B8C-D6CE-4B2E-B0BF-5C762AB486EB}"/>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93</a:t>
            </a:fld>
            <a:endParaRPr lang="zh-CN" altLang="en-US" dirty="0"/>
          </a:p>
        </p:txBody>
      </p:sp>
    </p:spTree>
    <p:extLst>
      <p:ext uri="{BB962C8B-B14F-4D97-AF65-F5344CB8AC3E}">
        <p14:creationId xmlns="" xmlns:p14="http://schemas.microsoft.com/office/powerpoint/2010/main" val="24311916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0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16214" y="4005065"/>
            <a:ext cx="3583689" cy="2382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1质检中心"/>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43606" y="3813043"/>
            <a:ext cx="5173133" cy="2695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3" descr="实验室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44965" y="1412777"/>
            <a:ext cx="5847035" cy="254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7"/>
          <p:cNvSpPr/>
          <p:nvPr/>
        </p:nvSpPr>
        <p:spPr>
          <a:xfrm>
            <a:off x="431371" y="452669"/>
            <a:ext cx="3302186" cy="707886"/>
          </a:xfrm>
          <a:prstGeom prst="rect">
            <a:avLst/>
          </a:prstGeom>
        </p:spPr>
        <p:txBody>
          <a:bodyPr wrap="none">
            <a:spAutoFit/>
          </a:bodyPr>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华瑞检测中心</a:t>
            </a:r>
            <a:endParaRPr lang="en-US" altLang="zh-CN" sz="4000" b="1" dirty="0">
              <a:solidFill>
                <a:srgbClr val="001F67"/>
              </a:solidFill>
              <a:latin typeface="微软雅黑" pitchFamily="34" charset="-122"/>
              <a:ea typeface="微软雅黑" pitchFamily="34" charset="-122"/>
              <a:cs typeface="Times New Roman" pitchFamily="18" charset="0"/>
              <a:sym typeface="Times New Roman" pitchFamily="18" charset="0"/>
            </a:endParaRPr>
          </a:p>
        </p:txBody>
      </p:sp>
      <p:pic>
        <p:nvPicPr>
          <p:cNvPr id="9" name="Picture 5" descr="检测中心评定"/>
          <p:cNvPicPr>
            <a:picLocks noChangeAspect="1" noChangeArrowheads="1"/>
          </p:cNvPicPr>
          <p:nvPr/>
        </p:nvPicPr>
        <p:blipFill>
          <a:blip r:embed="rId5" cstate="print"/>
          <a:srcRect/>
          <a:stretch>
            <a:fillRect/>
          </a:stretch>
        </p:blipFill>
        <p:spPr bwMode="auto">
          <a:xfrm rot="-489152">
            <a:off x="4615632" y="1414116"/>
            <a:ext cx="1533365" cy="2250365"/>
          </a:xfrm>
          <a:prstGeom prst="rect">
            <a:avLst/>
          </a:prstGeom>
          <a:noFill/>
          <a:ln w="9525">
            <a:noFill/>
            <a:miter lim="800000"/>
            <a:headEnd/>
            <a:tailEnd/>
          </a:ln>
        </p:spPr>
      </p:pic>
      <p:pic>
        <p:nvPicPr>
          <p:cNvPr id="10" name="Picture 6" descr="复件 TESTEX证书"/>
          <p:cNvPicPr>
            <a:picLocks noChangeAspect="1" noChangeArrowheads="1"/>
          </p:cNvPicPr>
          <p:nvPr/>
        </p:nvPicPr>
        <p:blipFill>
          <a:blip r:embed="rId6" cstate="print"/>
          <a:srcRect/>
          <a:stretch>
            <a:fillRect/>
          </a:stretch>
        </p:blipFill>
        <p:spPr bwMode="auto">
          <a:xfrm rot="-425969">
            <a:off x="2481851" y="1499177"/>
            <a:ext cx="1534832" cy="2203209"/>
          </a:xfrm>
          <a:prstGeom prst="rect">
            <a:avLst/>
          </a:prstGeom>
          <a:noFill/>
          <a:ln w="9525">
            <a:noFill/>
            <a:miter lim="800000"/>
            <a:headEnd/>
            <a:tailEnd/>
          </a:ln>
        </p:spPr>
      </p:pic>
      <p:pic>
        <p:nvPicPr>
          <p:cNvPr id="11" name="Picture 1" descr="C:\Documents and Settings\Administrator\桌面\上海要图片\相关证书\一级实验室.jpg"/>
          <p:cNvPicPr>
            <a:picLocks noChangeAspect="1" noChangeArrowheads="1"/>
          </p:cNvPicPr>
          <p:nvPr/>
        </p:nvPicPr>
        <p:blipFill>
          <a:blip r:embed="rId7" cstate="print"/>
          <a:srcRect/>
          <a:stretch>
            <a:fillRect/>
          </a:stretch>
        </p:blipFill>
        <p:spPr bwMode="auto">
          <a:xfrm>
            <a:off x="0" y="2084851"/>
            <a:ext cx="2187635" cy="2976331"/>
          </a:xfrm>
          <a:prstGeom prst="rect">
            <a:avLst/>
          </a:prstGeom>
          <a:noFill/>
          <a:ln w="9525">
            <a:noFill/>
            <a:miter lim="800000"/>
            <a:headEnd/>
            <a:tailEnd/>
          </a:ln>
        </p:spPr>
      </p:pic>
      <p:sp>
        <p:nvSpPr>
          <p:cNvPr id="12" name="灯片编号占位符 3">
            <a:extLst>
              <a:ext uri="{FF2B5EF4-FFF2-40B4-BE49-F238E27FC236}">
                <a16:creationId xmlns="" xmlns:a16="http://schemas.microsoft.com/office/drawing/2014/main" id="{566BBEE6-6D2C-44CA-A67A-E84B3A77013D}"/>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94</a:t>
            </a:fld>
            <a:endParaRPr lang="zh-CN" altLang="en-US" dirty="0"/>
          </a:p>
        </p:txBody>
      </p:sp>
    </p:spTree>
    <p:extLst>
      <p:ext uri="{BB962C8B-B14F-4D97-AF65-F5344CB8AC3E}">
        <p14:creationId xmlns="" xmlns:p14="http://schemas.microsoft.com/office/powerpoint/2010/main" val="27074270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12721" y="1124745"/>
            <a:ext cx="3025775" cy="696140"/>
          </a:xfrm>
          <a:prstGeom prst="rect">
            <a:avLst/>
          </a:prstGeom>
          <a:noFill/>
          <a:ln w="9525">
            <a:noFill/>
            <a:miter lim="800000"/>
            <a:headEnd/>
            <a:tailEnd/>
          </a:ln>
        </p:spPr>
        <p:txBody>
          <a:bodyPr lIns="0" tIns="0" rIns="40639" bIns="0"/>
          <a:lstStyle/>
          <a:p>
            <a:pPr marL="39687" defTabSz="642923"/>
            <a:r>
              <a:rPr lang="zh-CN" altLang="en-US" sz="3600" b="1" dirty="0">
                <a:solidFill>
                  <a:srgbClr val="001F67"/>
                </a:solidFill>
                <a:latin typeface="微软雅黑" pitchFamily="34" charset="-122"/>
                <a:ea typeface="微软雅黑" pitchFamily="34" charset="-122"/>
                <a:cs typeface="Times New Roman" pitchFamily="18" charset="0"/>
                <a:sym typeface="Times New Roman" pitchFamily="18" charset="0"/>
              </a:rPr>
              <a:t>品质保证体系</a:t>
            </a:r>
          </a:p>
        </p:txBody>
      </p:sp>
      <p:pic>
        <p:nvPicPr>
          <p:cNvPr id="11268" name="Picture 11" descr="2012免验证书"/>
          <p:cNvPicPr>
            <a:picLocks noChangeAspect="1" noChangeArrowheads="1"/>
          </p:cNvPicPr>
          <p:nvPr/>
        </p:nvPicPr>
        <p:blipFill>
          <a:blip r:embed="rId3" cstate="print">
            <a:lum bright="20000"/>
          </a:blip>
          <a:srcRect/>
          <a:stretch>
            <a:fillRect/>
          </a:stretch>
        </p:blipFill>
        <p:spPr bwMode="auto">
          <a:xfrm>
            <a:off x="8690699" y="1884524"/>
            <a:ext cx="3168352" cy="4223923"/>
          </a:xfrm>
          <a:prstGeom prst="rect">
            <a:avLst/>
          </a:prstGeom>
          <a:noFill/>
          <a:ln w="9525">
            <a:noFill/>
            <a:miter lim="800000"/>
            <a:headEnd/>
            <a:tailEnd/>
          </a:ln>
        </p:spPr>
      </p:pic>
      <p:sp>
        <p:nvSpPr>
          <p:cNvPr id="11270" name="Rectangle 2"/>
          <p:cNvSpPr>
            <a:spLocks noChangeArrowheads="1"/>
          </p:cNvSpPr>
          <p:nvPr/>
        </p:nvSpPr>
        <p:spPr bwMode="auto">
          <a:xfrm>
            <a:off x="5556029" y="510568"/>
            <a:ext cx="2982913" cy="393553"/>
          </a:xfrm>
          <a:prstGeom prst="rect">
            <a:avLst/>
          </a:prstGeom>
          <a:noFill/>
          <a:ln w="9525">
            <a:noFill/>
            <a:miter lim="800000"/>
            <a:headEnd/>
            <a:tailEnd/>
          </a:ln>
        </p:spPr>
        <p:txBody>
          <a:bodyPr lIns="0" tIns="0" rIns="40639" bIns="0"/>
          <a:lstStyle/>
          <a:p>
            <a:pPr marL="39687" defTabSz="642923"/>
            <a:r>
              <a:rPr lang="zh-CN" altLang="en-US" sz="3733" b="1" dirty="0">
                <a:solidFill>
                  <a:srgbClr val="C00000"/>
                </a:solidFill>
                <a:latin typeface="微软雅黑" pitchFamily="34" charset="-122"/>
                <a:ea typeface="微软雅黑" pitchFamily="34" charset="-122"/>
                <a:cs typeface="Times New Roman" pitchFamily="18" charset="0"/>
                <a:sym typeface="Times New Roman" pitchFamily="18" charset="0"/>
              </a:rPr>
              <a:t>质量观：</a:t>
            </a:r>
          </a:p>
        </p:txBody>
      </p:sp>
      <p:pic>
        <p:nvPicPr>
          <p:cNvPr id="11271" name="Picture 6" descr="02"/>
          <p:cNvPicPr>
            <a:picLocks noChangeAspect="1" noChangeArrowheads="1"/>
          </p:cNvPicPr>
          <p:nvPr/>
        </p:nvPicPr>
        <p:blipFill>
          <a:blip r:embed="rId4" cstate="print"/>
          <a:srcRect b="56288"/>
          <a:stretch>
            <a:fillRect/>
          </a:stretch>
        </p:blipFill>
        <p:spPr bwMode="auto">
          <a:xfrm>
            <a:off x="7359880" y="356677"/>
            <a:ext cx="4513955" cy="1464207"/>
          </a:xfrm>
          <a:prstGeom prst="rect">
            <a:avLst/>
          </a:prstGeom>
          <a:noFill/>
          <a:ln w="9525">
            <a:noFill/>
            <a:miter lim="800000"/>
            <a:headEnd/>
            <a:tailEnd/>
          </a:ln>
        </p:spPr>
      </p:pic>
      <p:sp>
        <p:nvSpPr>
          <p:cNvPr id="10" name="灯片编号占位符 3">
            <a:extLst>
              <a:ext uri="{FF2B5EF4-FFF2-40B4-BE49-F238E27FC236}">
                <a16:creationId xmlns="" xmlns:a16="http://schemas.microsoft.com/office/drawing/2014/main" id="{C9E073EB-5D8E-4855-BDD7-472FAD92191D}"/>
              </a:ext>
            </a:extLst>
          </p:cNvPr>
          <p:cNvSpPr txBox="1">
            <a:spLocks/>
          </p:cNvSpPr>
          <p:nvPr/>
        </p:nvSpPr>
        <p:spPr>
          <a:xfrm>
            <a:off x="8737600" y="6356351"/>
            <a:ext cx="2844800" cy="365125"/>
          </a:xfrm>
          <a:prstGeom prst="rect">
            <a:avLst/>
          </a:prstGeom>
        </p:spPr>
        <p:txBody>
          <a:bodyPr vert="horz" lIns="121920" tIns="60960" rIns="121920" bIns="6096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2379C6-F55A-417A-8940-79F88580C143}" type="slidenum">
              <a:rPr lang="zh-CN" altLang="en-US" sz="1600"/>
              <a:pPr>
                <a:defRPr/>
              </a:pPr>
              <a:t>95</a:t>
            </a:fld>
            <a:endParaRPr lang="zh-CN" altLang="en-US" sz="1600" dirty="0"/>
          </a:p>
        </p:txBody>
      </p:sp>
      <p:pic>
        <p:nvPicPr>
          <p:cNvPr id="3" name="图片 2">
            <a:extLst>
              <a:ext uri="{FF2B5EF4-FFF2-40B4-BE49-F238E27FC236}">
                <a16:creationId xmlns="" xmlns:a16="http://schemas.microsoft.com/office/drawing/2014/main" id="{5E275564-2D2E-4C47-AFA3-6E75C1223BBC}"/>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04539" y="2281265"/>
            <a:ext cx="2628525" cy="3833268"/>
          </a:xfrm>
          <a:prstGeom prst="rect">
            <a:avLst/>
          </a:prstGeom>
        </p:spPr>
      </p:pic>
      <p:pic>
        <p:nvPicPr>
          <p:cNvPr id="5" name="图片 4">
            <a:extLst>
              <a:ext uri="{FF2B5EF4-FFF2-40B4-BE49-F238E27FC236}">
                <a16:creationId xmlns="" xmlns:a16="http://schemas.microsoft.com/office/drawing/2014/main" id="{C8BF0536-82A6-448E-98DA-7FF5502A35F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518" y="2281264"/>
            <a:ext cx="2819129" cy="3869392"/>
          </a:xfrm>
          <a:prstGeom prst="rect">
            <a:avLst/>
          </a:prstGeom>
        </p:spPr>
      </p:pic>
      <p:pic>
        <p:nvPicPr>
          <p:cNvPr id="7" name="图片 6">
            <a:extLst>
              <a:ext uri="{FF2B5EF4-FFF2-40B4-BE49-F238E27FC236}">
                <a16:creationId xmlns="" xmlns:a16="http://schemas.microsoft.com/office/drawing/2014/main" id="{859846E9-1591-4E53-AC75-F0875D039519}"/>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0863" y="2281264"/>
            <a:ext cx="2747829" cy="3869392"/>
          </a:xfrm>
          <a:prstGeom prst="rect">
            <a:avLst/>
          </a:prstGeom>
        </p:spPr>
      </p:pic>
    </p:spTree>
    <p:extLst>
      <p:ext uri="{BB962C8B-B14F-4D97-AF65-F5344CB8AC3E}">
        <p14:creationId xmlns="" xmlns:p14="http://schemas.microsoft.com/office/powerpoint/2010/main" val="29850009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744EE6D5-4C88-45B2-88B7-7A7B7E0958B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4193" y="3044958"/>
            <a:ext cx="4311987" cy="2980845"/>
          </a:xfrm>
          <a:prstGeom prst="rect">
            <a:avLst/>
          </a:prstGeom>
        </p:spPr>
      </p:pic>
      <p:pic>
        <p:nvPicPr>
          <p:cNvPr id="3" name="图片 2">
            <a:extLst>
              <a:ext uri="{FF2B5EF4-FFF2-40B4-BE49-F238E27FC236}">
                <a16:creationId xmlns="" xmlns:a16="http://schemas.microsoft.com/office/drawing/2014/main" id="{DAC23075-E52E-4801-9F6A-3241AC9A269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24193" y="164638"/>
            <a:ext cx="4311987" cy="2826273"/>
          </a:xfrm>
          <a:prstGeom prst="rect">
            <a:avLst/>
          </a:prstGeom>
        </p:spPr>
      </p:pic>
      <p:pic>
        <p:nvPicPr>
          <p:cNvPr id="4" name="图片 3">
            <a:extLst>
              <a:ext uri="{FF2B5EF4-FFF2-40B4-BE49-F238E27FC236}">
                <a16:creationId xmlns="" xmlns:a16="http://schemas.microsoft.com/office/drawing/2014/main" id="{4E3E7E0F-348C-41CE-9E48-BE03854F340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000" y="3813043"/>
            <a:ext cx="3535541" cy="2450301"/>
          </a:xfrm>
          <a:prstGeom prst="rect">
            <a:avLst/>
          </a:prstGeom>
        </p:spPr>
      </p:pic>
      <p:pic>
        <p:nvPicPr>
          <p:cNvPr id="6" name="图片 5">
            <a:extLst>
              <a:ext uri="{FF2B5EF4-FFF2-40B4-BE49-F238E27FC236}">
                <a16:creationId xmlns="" xmlns:a16="http://schemas.microsoft.com/office/drawing/2014/main" id="{BB5783BB-1162-4B01-9CD8-EFD4A30999F7}"/>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30633" y="2207835"/>
            <a:ext cx="4135467" cy="2830359"/>
          </a:xfrm>
          <a:prstGeom prst="rect">
            <a:avLst/>
          </a:prstGeom>
        </p:spPr>
      </p:pic>
      <p:sp>
        <p:nvSpPr>
          <p:cNvPr id="7" name="灯片编号占位符 3">
            <a:extLst>
              <a:ext uri="{FF2B5EF4-FFF2-40B4-BE49-F238E27FC236}">
                <a16:creationId xmlns="" xmlns:a16="http://schemas.microsoft.com/office/drawing/2014/main" id="{21C1CEBC-9B5F-444A-B1EE-6ECACEFFA6BA}"/>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96</a:t>
            </a:fld>
            <a:endParaRPr lang="zh-CN" altLang="en-US" dirty="0"/>
          </a:p>
        </p:txBody>
      </p:sp>
    </p:spTree>
    <p:extLst>
      <p:ext uri="{BB962C8B-B14F-4D97-AF65-F5344CB8AC3E}">
        <p14:creationId xmlns="" xmlns:p14="http://schemas.microsoft.com/office/powerpoint/2010/main" val="15883971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49CDD2C-5A4A-4228-A767-9F5967CDE3DE}"/>
              </a:ext>
            </a:extLst>
          </p:cNvPr>
          <p:cNvSpPr>
            <a:spLocks noGrp="1"/>
          </p:cNvSpPr>
          <p:nvPr>
            <p:ph type="title"/>
          </p:nvPr>
        </p:nvSpPr>
        <p:spPr>
          <a:xfrm>
            <a:off x="1677346" y="2113357"/>
            <a:ext cx="8640960" cy="1330159"/>
          </a:xfrm>
        </p:spPr>
        <p:txBody>
          <a:bodyPr>
            <a:normAutofit/>
          </a:bodyPr>
          <a:lstStyle/>
          <a:p>
            <a:r>
              <a:rPr lang="en-US" altLang="zh-CN" sz="4400" b="1" dirty="0">
                <a:latin typeface="+mn-ea"/>
                <a:ea typeface="+mn-ea"/>
              </a:rPr>
              <a:t>3</a:t>
            </a:r>
            <a:r>
              <a:rPr lang="zh-CN" altLang="en-US" sz="4400" b="1" dirty="0">
                <a:latin typeface="+mn-ea"/>
                <a:ea typeface="+mn-ea"/>
              </a:rPr>
              <a:t>、加强时尚创意能力建设</a:t>
            </a:r>
          </a:p>
        </p:txBody>
      </p:sp>
      <p:sp>
        <p:nvSpPr>
          <p:cNvPr id="5" name="灯片编号占位符 3">
            <a:extLst>
              <a:ext uri="{FF2B5EF4-FFF2-40B4-BE49-F238E27FC236}">
                <a16:creationId xmlns="" xmlns:a16="http://schemas.microsoft.com/office/drawing/2014/main" id="{3292777C-D1FD-43A2-8CD0-55CC55D322A1}"/>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97</a:t>
            </a:fld>
            <a:endParaRPr lang="zh-CN" altLang="en-US" dirty="0"/>
          </a:p>
        </p:txBody>
      </p:sp>
    </p:spTree>
    <p:extLst>
      <p:ext uri="{BB962C8B-B14F-4D97-AF65-F5344CB8AC3E}">
        <p14:creationId xmlns="" xmlns:p14="http://schemas.microsoft.com/office/powerpoint/2010/main" val="20853714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会议材料准备2018.8.15\小工具面料中心市场开发中心图片\IMG_0845_副本.jpg"/>
          <p:cNvPicPr>
            <a:picLocks noChangeAspect="1" noChangeArrowheads="1"/>
          </p:cNvPicPr>
          <p:nvPr/>
        </p:nvPicPr>
        <p:blipFill>
          <a:blip r:embed="rId2" cstate="print"/>
          <a:srcRect/>
          <a:stretch>
            <a:fillRect/>
          </a:stretch>
        </p:blipFill>
        <p:spPr bwMode="auto">
          <a:xfrm>
            <a:off x="6942893" y="1085587"/>
            <a:ext cx="4416491" cy="2944328"/>
          </a:xfrm>
          <a:prstGeom prst="rect">
            <a:avLst/>
          </a:prstGeom>
          <a:noFill/>
        </p:spPr>
      </p:pic>
      <p:pic>
        <p:nvPicPr>
          <p:cNvPr id="6148" name="Picture 4" descr="D:\会议材料准备2018.8.15\小工具面料中心市场开发中心图片\IMG_0874_副本.jpg"/>
          <p:cNvPicPr>
            <a:picLocks noChangeAspect="1" noChangeArrowheads="1"/>
          </p:cNvPicPr>
          <p:nvPr/>
        </p:nvPicPr>
        <p:blipFill>
          <a:blip r:embed="rId3" cstate="print"/>
          <a:srcRect/>
          <a:stretch>
            <a:fillRect/>
          </a:stretch>
        </p:blipFill>
        <p:spPr bwMode="auto">
          <a:xfrm>
            <a:off x="5217363" y="3909053"/>
            <a:ext cx="6189584" cy="2923991"/>
          </a:xfrm>
          <a:prstGeom prst="rect">
            <a:avLst/>
          </a:prstGeom>
          <a:noFill/>
        </p:spPr>
      </p:pic>
      <p:sp>
        <p:nvSpPr>
          <p:cNvPr id="8" name="Rectangle 2"/>
          <p:cNvSpPr>
            <a:spLocks noChangeArrowheads="1"/>
          </p:cNvSpPr>
          <p:nvPr/>
        </p:nvSpPr>
        <p:spPr bwMode="auto">
          <a:xfrm>
            <a:off x="911424" y="260648"/>
            <a:ext cx="5400675" cy="574675"/>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面辅料开发中心</a:t>
            </a:r>
          </a:p>
        </p:txBody>
      </p:sp>
      <p:pic>
        <p:nvPicPr>
          <p:cNvPr id="6147" name="Picture 3" descr="D:\会议材料准备2018.8.15\小工具面料中心市场开发中心图片\IMG_0859_副本.jpg"/>
          <p:cNvPicPr>
            <a:picLocks noChangeAspect="1" noChangeArrowheads="1"/>
          </p:cNvPicPr>
          <p:nvPr/>
        </p:nvPicPr>
        <p:blipFill>
          <a:blip r:embed="rId4" cstate="print"/>
          <a:srcRect/>
          <a:stretch>
            <a:fillRect/>
          </a:stretch>
        </p:blipFill>
        <p:spPr bwMode="auto">
          <a:xfrm>
            <a:off x="1103445" y="1085587"/>
            <a:ext cx="5839448" cy="2923992"/>
          </a:xfrm>
          <a:prstGeom prst="rect">
            <a:avLst/>
          </a:prstGeom>
          <a:noFill/>
        </p:spPr>
      </p:pic>
      <p:pic>
        <p:nvPicPr>
          <p:cNvPr id="6149" name="Picture 5" descr="D:\会议材料准备2018.8.15\小工具面料中心市场开发中心图片\IMG_0840.JPG"/>
          <p:cNvPicPr>
            <a:picLocks noChangeAspect="1" noChangeArrowheads="1"/>
          </p:cNvPicPr>
          <p:nvPr/>
        </p:nvPicPr>
        <p:blipFill>
          <a:blip r:embed="rId5" cstate="print"/>
          <a:srcRect/>
          <a:stretch>
            <a:fillRect/>
          </a:stretch>
        </p:blipFill>
        <p:spPr bwMode="auto">
          <a:xfrm>
            <a:off x="1103445" y="3990060"/>
            <a:ext cx="4320480" cy="2880320"/>
          </a:xfrm>
          <a:prstGeom prst="rect">
            <a:avLst/>
          </a:prstGeom>
          <a:noFill/>
        </p:spPr>
      </p:pic>
      <p:sp>
        <p:nvSpPr>
          <p:cNvPr id="7" name="灯片编号占位符 3">
            <a:extLst>
              <a:ext uri="{FF2B5EF4-FFF2-40B4-BE49-F238E27FC236}">
                <a16:creationId xmlns="" xmlns:a16="http://schemas.microsoft.com/office/drawing/2014/main" id="{A18E185C-9099-411F-BFB8-E59EB8569099}"/>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98</a:t>
            </a:fld>
            <a:endParaRPr lang="zh-CN" altLang="en-US" dirty="0"/>
          </a:p>
        </p:txBody>
      </p:sp>
    </p:spTree>
    <p:extLst>
      <p:ext uri="{BB962C8B-B14F-4D97-AF65-F5344CB8AC3E}">
        <p14:creationId xmlns="" xmlns:p14="http://schemas.microsoft.com/office/powerpoint/2010/main" val="39385718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会议材料准备2018.8.15\小工具面料中心市场开发中心图片\IMG_0897_副本.jpg"/>
          <p:cNvPicPr>
            <a:picLocks noChangeAspect="1" noChangeArrowheads="1"/>
          </p:cNvPicPr>
          <p:nvPr/>
        </p:nvPicPr>
        <p:blipFill rotWithShape="1">
          <a:blip r:embed="rId2" cstate="print"/>
          <a:srcRect t="8510"/>
          <a:stretch/>
        </p:blipFill>
        <p:spPr bwMode="auto">
          <a:xfrm>
            <a:off x="1925647" y="2180862"/>
            <a:ext cx="6480719" cy="3952780"/>
          </a:xfrm>
          <a:prstGeom prst="rect">
            <a:avLst/>
          </a:prstGeom>
          <a:noFill/>
        </p:spPr>
      </p:pic>
      <p:pic>
        <p:nvPicPr>
          <p:cNvPr id="5124" name="Picture 4" descr="D:\会议材料准备2018.8.15\小工具面料中心市场开发中心图片\IMG_0905_副本.jpg"/>
          <p:cNvPicPr>
            <a:picLocks noChangeAspect="1" noChangeArrowheads="1"/>
          </p:cNvPicPr>
          <p:nvPr/>
        </p:nvPicPr>
        <p:blipFill>
          <a:blip r:embed="rId3" cstate="print"/>
          <a:srcRect/>
          <a:stretch>
            <a:fillRect/>
          </a:stretch>
        </p:blipFill>
        <p:spPr bwMode="auto">
          <a:xfrm>
            <a:off x="53436" y="3447936"/>
            <a:ext cx="2152221" cy="2688299"/>
          </a:xfrm>
          <a:prstGeom prst="rect">
            <a:avLst/>
          </a:prstGeom>
          <a:noFill/>
        </p:spPr>
      </p:pic>
      <p:pic>
        <p:nvPicPr>
          <p:cNvPr id="5122" name="Picture 2" descr="D:\会议材料准备2018.8.15\小工具面料中心市场开发中心图片\IMG_0885_副本.jpg"/>
          <p:cNvPicPr>
            <a:picLocks noChangeAspect="1" noChangeArrowheads="1"/>
          </p:cNvPicPr>
          <p:nvPr/>
        </p:nvPicPr>
        <p:blipFill>
          <a:blip r:embed="rId4" cstate="print"/>
          <a:srcRect/>
          <a:stretch>
            <a:fillRect/>
          </a:stretch>
        </p:blipFill>
        <p:spPr bwMode="auto">
          <a:xfrm>
            <a:off x="7730665" y="260648"/>
            <a:ext cx="4407899" cy="3468357"/>
          </a:xfrm>
          <a:prstGeom prst="rect">
            <a:avLst/>
          </a:prstGeom>
          <a:noFill/>
        </p:spPr>
      </p:pic>
      <p:pic>
        <p:nvPicPr>
          <p:cNvPr id="5125" name="Picture 5" descr="D:\会议材料准备2018.8.15\小工具面料中心市场开发中心图片\IMG_0907_副本.jpg"/>
          <p:cNvPicPr>
            <a:picLocks noChangeAspect="1" noChangeArrowheads="1"/>
          </p:cNvPicPr>
          <p:nvPr/>
        </p:nvPicPr>
        <p:blipFill>
          <a:blip r:embed="rId5" cstate="print"/>
          <a:srcRect/>
          <a:stretch>
            <a:fillRect/>
          </a:stretch>
        </p:blipFill>
        <p:spPr bwMode="auto">
          <a:xfrm>
            <a:off x="7730665" y="3193322"/>
            <a:ext cx="4407899" cy="2938599"/>
          </a:xfrm>
          <a:prstGeom prst="rect">
            <a:avLst/>
          </a:prstGeom>
          <a:noFill/>
        </p:spPr>
      </p:pic>
      <p:sp>
        <p:nvSpPr>
          <p:cNvPr id="8" name="Rectangle 2"/>
          <p:cNvSpPr>
            <a:spLocks noChangeArrowheads="1"/>
          </p:cNvSpPr>
          <p:nvPr/>
        </p:nvSpPr>
        <p:spPr bwMode="auto">
          <a:xfrm>
            <a:off x="623392" y="452669"/>
            <a:ext cx="5400675" cy="574675"/>
          </a:xfrm>
          <a:prstGeom prst="rect">
            <a:avLst/>
          </a:prstGeom>
          <a:noFill/>
          <a:ln w="9525">
            <a:noFill/>
            <a:miter lim="800000"/>
            <a:headEnd/>
            <a:tailEnd/>
          </a:ln>
        </p:spPr>
        <p:txBody>
          <a:bodyPr lIns="0" tIns="0" rIns="40639" bIns="0"/>
          <a:lstStyle/>
          <a:p>
            <a:pPr marL="39687" defTabSz="642923"/>
            <a:r>
              <a:rPr lang="zh-CN" altLang="en-US" sz="4000" b="1" dirty="0">
                <a:solidFill>
                  <a:srgbClr val="001F67"/>
                </a:solidFill>
                <a:latin typeface="微软雅黑" pitchFamily="34" charset="-122"/>
                <a:ea typeface="微软雅黑" pitchFamily="34" charset="-122"/>
                <a:cs typeface="Times New Roman" pitchFamily="18" charset="0"/>
                <a:sym typeface="Times New Roman" pitchFamily="18" charset="0"/>
              </a:rPr>
              <a:t>产品开发中心</a:t>
            </a:r>
          </a:p>
        </p:txBody>
      </p:sp>
      <p:sp>
        <p:nvSpPr>
          <p:cNvPr id="7" name="灯片编号占位符 3">
            <a:extLst>
              <a:ext uri="{FF2B5EF4-FFF2-40B4-BE49-F238E27FC236}">
                <a16:creationId xmlns="" xmlns:a16="http://schemas.microsoft.com/office/drawing/2014/main" id="{168A00C2-CE78-4885-95A4-AFD7DB8A4BD6}"/>
              </a:ext>
            </a:extLst>
          </p:cNvPr>
          <p:cNvSpPr>
            <a:spLocks noGrp="1"/>
          </p:cNvSpPr>
          <p:nvPr>
            <p:ph type="sldNum" sz="quarter" idx="12"/>
          </p:nvPr>
        </p:nvSpPr>
        <p:spPr>
          <a:xfrm>
            <a:off x="8737600" y="6356351"/>
            <a:ext cx="2844800" cy="365125"/>
          </a:xfrm>
        </p:spPr>
        <p:txBody>
          <a:bodyPr/>
          <a:lstStyle/>
          <a:p>
            <a:pPr>
              <a:defRPr/>
            </a:pPr>
            <a:fld id="{392379C6-F55A-417A-8940-79F88580C143}" type="slidenum">
              <a:rPr lang="zh-CN" altLang="en-US" smtClean="0"/>
              <a:pPr>
                <a:defRPr/>
              </a:pPr>
              <a:t>99</a:t>
            </a:fld>
            <a:endParaRPr lang="zh-CN" altLang="en-US" dirty="0"/>
          </a:p>
        </p:txBody>
      </p:sp>
    </p:spTree>
    <p:extLst>
      <p:ext uri="{BB962C8B-B14F-4D97-AF65-F5344CB8AC3E}">
        <p14:creationId xmlns="" xmlns:p14="http://schemas.microsoft.com/office/powerpoint/2010/main" val="749063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8092</Words>
  <Application>Microsoft Office PowerPoint</Application>
  <PresentationFormat>自定义</PresentationFormat>
  <Paragraphs>2152</Paragraphs>
  <Slides>129</Slides>
  <Notes>9</Notes>
  <HiddenSlides>0</HiddenSlides>
  <MMClips>0</MMClips>
  <ScaleCrop>false</ScaleCrop>
  <HeadingPairs>
    <vt:vector size="4" baseType="variant">
      <vt:variant>
        <vt:lpstr>主题</vt:lpstr>
      </vt:variant>
      <vt:variant>
        <vt:i4>2</vt:i4>
      </vt:variant>
      <vt:variant>
        <vt:lpstr>幻灯片标题</vt:lpstr>
      </vt:variant>
      <vt:variant>
        <vt:i4>129</vt:i4>
      </vt:variant>
    </vt:vector>
  </HeadingPairs>
  <TitlesOfParts>
    <vt:vector size="131" baseType="lpstr">
      <vt:lpstr>Office 主题</vt:lpstr>
      <vt:lpstr>自定义设计方案</vt:lpstr>
      <vt:lpstr>智能制造提升供给能力     品牌发展实现价值创造</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·怎么让中产阶级、白领阶层能够过上更美好的生活。 ·中国不缺低端的产品，缺中高端的产品，缺中高端品牌，中产阶级的需求将是中国品牌通路最大的机会。 </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1、加强技术研发能力建设</vt:lpstr>
      <vt:lpstr>幻灯片 87</vt:lpstr>
      <vt:lpstr>幻灯片 88</vt:lpstr>
      <vt:lpstr>幻灯片 89</vt:lpstr>
      <vt:lpstr>幻灯片 90</vt:lpstr>
      <vt:lpstr>幻灯片 91</vt:lpstr>
      <vt:lpstr>幻灯片 92</vt:lpstr>
      <vt:lpstr>2、加强质量保证能力建设</vt:lpstr>
      <vt:lpstr>幻灯片 94</vt:lpstr>
      <vt:lpstr>幻灯片 95</vt:lpstr>
      <vt:lpstr>幻灯片 96</vt:lpstr>
      <vt:lpstr>3、加强时尚创意能力建设</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三、品牌发展实现价值创造 </vt:lpstr>
      <vt:lpstr>幻灯片 122</vt:lpstr>
      <vt:lpstr>幻灯片 123</vt:lpstr>
      <vt:lpstr>幻灯片 124</vt:lpstr>
      <vt:lpstr>幻灯片 125</vt:lpstr>
      <vt:lpstr>幻灯片 126</vt:lpstr>
      <vt:lpstr>幻灯片 127</vt:lpstr>
      <vt:lpstr>幻灯片 128</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智能制造提升供给能力 品牌发展实现价值创造</dc:title>
  <dc:creator>HU Y</dc:creator>
  <cp:lastModifiedBy>微软用户</cp:lastModifiedBy>
  <cp:revision>100</cp:revision>
  <dcterms:created xsi:type="dcterms:W3CDTF">2018-09-21T03:43:31Z</dcterms:created>
  <dcterms:modified xsi:type="dcterms:W3CDTF">2018-09-28T03:55:13Z</dcterms:modified>
</cp:coreProperties>
</file>